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7" r:id="rId2"/>
    <p:sldId id="256" r:id="rId3"/>
    <p:sldId id="258" r:id="rId4"/>
    <p:sldId id="260" r:id="rId5"/>
    <p:sldId id="261" r:id="rId6"/>
    <p:sldId id="259" r:id="rId7"/>
    <p:sldId id="262" r:id="rId8"/>
    <p:sldId id="264" r:id="rId9"/>
    <p:sldId id="265" r:id="rId10"/>
    <p:sldId id="266" r:id="rId11"/>
    <p:sldId id="267" r:id="rId12"/>
    <p:sldId id="268" r:id="rId13"/>
    <p:sldId id="270" r:id="rId14"/>
    <p:sldId id="271" r:id="rId15"/>
    <p:sldId id="269"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6" r:id="rId38"/>
    <p:sldId id="293" r:id="rId39"/>
    <p:sldId id="294" r:id="rId40"/>
    <p:sldId id="295" r:id="rId41"/>
    <p:sldId id="297" r:id="rId42"/>
    <p:sldId id="298" r:id="rId43"/>
    <p:sldId id="299" r:id="rId44"/>
    <p:sldId id="300" r:id="rId45"/>
    <p:sldId id="301" r:id="rId46"/>
    <p:sldId id="302" r:id="rId47"/>
    <p:sldId id="303" r:id="rId48"/>
    <p:sldId id="304" r:id="rId49"/>
    <p:sldId id="305" r:id="rId50"/>
    <p:sldId id="306" r:id="rId51"/>
    <p:sldId id="308" r:id="rId52"/>
  </p:sldIdLst>
  <p:sldSz cx="12192000" cy="6858000"/>
  <p:notesSz cx="6858000" cy="9144000"/>
  <p:embeddedFontLst>
    <p:embeddedFont>
      <p:font typeface="Calibri" panose="020F0502020204030204" pitchFamily="34" charset="0"/>
      <p:regular r:id="rId53"/>
      <p:bold r:id="rId54"/>
      <p:italic r:id="rId55"/>
      <p:boldItalic r:id="rId56"/>
    </p:embeddedFont>
    <p:embeddedFont>
      <p:font typeface="Calibri Light" panose="020F0302020204030204" pitchFamily="34" charset="0"/>
      <p:regular r:id="rId57"/>
      <p:italic r:id="rId58"/>
    </p:embeddedFont>
    <p:embeddedFont>
      <p:font typeface="Myriad Pro Light" panose="020B0403030403020204" pitchFamily="34" charset="0"/>
      <p:regular r:id="rId59"/>
      <p:bold r:id="rId60"/>
      <p:italic r:id="rId61"/>
      <p:boldItalic r:id="rId62"/>
    </p:embeddedFont>
    <p:embeddedFont>
      <p:font typeface="Myriad Pro Semibold" panose="020B0503030403020204" pitchFamily="34" charset="0"/>
      <p:regular r:id="rId63"/>
      <p:bold r:id="rId64"/>
      <p:italic r:id="rId65"/>
      <p:boldItalic r:id="rId6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EEEA"/>
    <a:srgbClr val="1782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922"/>
    <p:restoredTop sz="94685"/>
  </p:normalViewPr>
  <p:slideViewPr>
    <p:cSldViewPr snapToGrid="0" snapToObjects="1">
      <p:cViewPr varScale="1">
        <p:scale>
          <a:sx n="187" d="100"/>
          <a:sy n="187" d="100"/>
        </p:scale>
        <p:origin x="96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1.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8.fntdata"/><Relationship Id="rId65"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1B1CC-DD07-09A0-5370-63B689F472B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37ABB07-7BF6-586D-5F73-A858D810F1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CDBA806E-2B71-A2EF-3B1E-D7251511D8A3}"/>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5" name="Footer Placeholder 4">
            <a:extLst>
              <a:ext uri="{FF2B5EF4-FFF2-40B4-BE49-F238E27FC236}">
                <a16:creationId xmlns:a16="http://schemas.microsoft.com/office/drawing/2014/main" id="{432DB421-1696-8878-D0BD-31065C8722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3418F1-154C-3FFD-6AC8-509651AC6E24}"/>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1275018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6FC4D-42B2-A057-CB7D-11ED396EEBAB}"/>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E959E26-7A93-4CE5-06E7-3AD0153692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29EAED3-FD1C-8674-E557-E2A7F0B45B17}"/>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5" name="Footer Placeholder 4">
            <a:extLst>
              <a:ext uri="{FF2B5EF4-FFF2-40B4-BE49-F238E27FC236}">
                <a16:creationId xmlns:a16="http://schemas.microsoft.com/office/drawing/2014/main" id="{BE276411-AEAB-81A9-80D4-40AD510E7C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94241-A9D7-5D52-79A3-14020F6A6318}"/>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4265089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9A5F2F1-8B12-3171-DA6C-D7176D9A0C12}"/>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EB244AA-738D-E361-8573-1002F3EF6C0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ED55C7-5E7A-F188-7E16-B093A6B161BB}"/>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5" name="Footer Placeholder 4">
            <a:extLst>
              <a:ext uri="{FF2B5EF4-FFF2-40B4-BE49-F238E27FC236}">
                <a16:creationId xmlns:a16="http://schemas.microsoft.com/office/drawing/2014/main" id="{A2DE06E8-792C-BA51-2A61-AA93B45E7F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E3EC47-8F17-BF04-0EEC-48146797C8BE}"/>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384534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98496-95FA-EB2B-1146-902A7B3D8E0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49A4FD0-0A3F-820E-FF1D-005073B2DAF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FFBD8CD-D6AC-4707-1403-F3F7BA606E03}"/>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5" name="Footer Placeholder 4">
            <a:extLst>
              <a:ext uri="{FF2B5EF4-FFF2-40B4-BE49-F238E27FC236}">
                <a16:creationId xmlns:a16="http://schemas.microsoft.com/office/drawing/2014/main" id="{889C0745-50D5-91ED-DA9B-F57F0144BB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F1D3C6-609D-C624-45EB-DF1488489C5A}"/>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374049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3379F-C0A0-9880-C4AC-EE0DDB07FE9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0E5897D8-8414-E60C-6B66-4065D5763A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4AB51F3-61EE-6FDD-4688-8E5EBE9E4903}"/>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5" name="Footer Placeholder 4">
            <a:extLst>
              <a:ext uri="{FF2B5EF4-FFF2-40B4-BE49-F238E27FC236}">
                <a16:creationId xmlns:a16="http://schemas.microsoft.com/office/drawing/2014/main" id="{B0DB72C0-2563-81C9-968B-F2A2FC440C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5C53D0-AF6B-B4B6-E0A9-1D03A8070435}"/>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3796906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FD21B-F7FA-9A5A-66E2-B1E68D24CF8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270F009-19D7-93DC-75A4-118330162AC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6F593DC-09D6-FA4F-E33F-DFA8F0BEE23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6C0E3982-B08B-447F-B69F-6DB39EB53698}"/>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6" name="Footer Placeholder 5">
            <a:extLst>
              <a:ext uri="{FF2B5EF4-FFF2-40B4-BE49-F238E27FC236}">
                <a16:creationId xmlns:a16="http://schemas.microsoft.com/office/drawing/2014/main" id="{BE7EAA5B-14AC-3AD0-4CE4-B7AD725B97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46EA02-284B-B26A-A9FB-52833118F1A1}"/>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2421764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EEC6C-F9B1-8A28-5F87-618DF848ED0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3655FEC-8C41-18D0-6340-B81F2EA0F6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F8DA03A-68B1-A23D-834E-5AC984B2FFC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8B519040-D805-7FAE-5F75-F38D478F17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892F3D8-4116-A2BF-D017-88A7B5D7373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FBCA810-E6CD-AF71-AC48-118ECA3913CB}"/>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8" name="Footer Placeholder 7">
            <a:extLst>
              <a:ext uri="{FF2B5EF4-FFF2-40B4-BE49-F238E27FC236}">
                <a16:creationId xmlns:a16="http://schemas.microsoft.com/office/drawing/2014/main" id="{6BA497FF-F7D0-74B8-41BB-BD3D2F0E1D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D30D91C-0619-1CC7-D145-590182AC1FA2}"/>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1498054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2E552-BBD2-0648-2D50-3DCAED27CCD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A24BBE-5EE2-51C6-0FA6-45B9D454E7E9}"/>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4" name="Footer Placeholder 3">
            <a:extLst>
              <a:ext uri="{FF2B5EF4-FFF2-40B4-BE49-F238E27FC236}">
                <a16:creationId xmlns:a16="http://schemas.microsoft.com/office/drawing/2014/main" id="{6D3EAF40-22CF-EA48-C6DF-B11045AB63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752F485-5887-6678-5CE5-2431E6FAD7CC}"/>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1910802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8E336D-F572-4672-2A68-1500B3BF9819}"/>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3" name="Footer Placeholder 2">
            <a:extLst>
              <a:ext uri="{FF2B5EF4-FFF2-40B4-BE49-F238E27FC236}">
                <a16:creationId xmlns:a16="http://schemas.microsoft.com/office/drawing/2014/main" id="{23F16FE7-84F1-A4B5-17A1-38DA1E7D2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1CACB23-65F6-FC06-E31D-30D62CDA3BDC}"/>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603858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1669A-EC61-237F-D5C5-0501ADF87E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ACF9035-431B-49CA-5381-6B30660CA5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A2E4658E-7BB3-F342-C2BC-9426EF40F6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610B4CB-1DDB-8180-9FC3-7490F85BFAAC}"/>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6" name="Footer Placeholder 5">
            <a:extLst>
              <a:ext uri="{FF2B5EF4-FFF2-40B4-BE49-F238E27FC236}">
                <a16:creationId xmlns:a16="http://schemas.microsoft.com/office/drawing/2014/main" id="{494DC21F-C2B1-B7DE-68FA-7FC2C8EEC4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9FEB33-1D31-BC06-9E78-4EF83408455C}"/>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2231079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179F3-A8D8-F760-93A6-911F52E3E76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C8243BA4-CBA7-D2FB-F1B3-84912C0336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12676C-189B-124C-B031-B6A9E9CA9F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E2F6750-D98B-44A7-B4BC-ACA7A7965669}"/>
              </a:ext>
            </a:extLst>
          </p:cNvPr>
          <p:cNvSpPr>
            <a:spLocks noGrp="1"/>
          </p:cNvSpPr>
          <p:nvPr>
            <p:ph type="dt" sz="half" idx="10"/>
          </p:nvPr>
        </p:nvSpPr>
        <p:spPr/>
        <p:txBody>
          <a:bodyPr/>
          <a:lstStyle/>
          <a:p>
            <a:fld id="{D665104A-BC39-7143-BEAC-CA86A08D8F3B}" type="datetimeFigureOut">
              <a:rPr lang="en-US" smtClean="0"/>
              <a:t>9/26/22</a:t>
            </a:fld>
            <a:endParaRPr lang="en-US"/>
          </a:p>
        </p:txBody>
      </p:sp>
      <p:sp>
        <p:nvSpPr>
          <p:cNvPr id="6" name="Footer Placeholder 5">
            <a:extLst>
              <a:ext uri="{FF2B5EF4-FFF2-40B4-BE49-F238E27FC236}">
                <a16:creationId xmlns:a16="http://schemas.microsoft.com/office/drawing/2014/main" id="{B99BC2E6-6FCF-BC9F-11DC-3C4AE318E6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1007C52-227B-8E5F-915F-C3DA673CCE65}"/>
              </a:ext>
            </a:extLst>
          </p:cNvPr>
          <p:cNvSpPr>
            <a:spLocks noGrp="1"/>
          </p:cNvSpPr>
          <p:nvPr>
            <p:ph type="sldNum" sz="quarter" idx="12"/>
          </p:nvPr>
        </p:nvSpPr>
        <p:spPr/>
        <p:txBody>
          <a:bodyPr/>
          <a:lstStyle/>
          <a:p>
            <a:fld id="{A10F4B7D-790F-6148-AD5E-D407666FE4B5}" type="slidenum">
              <a:rPr lang="en-US" smtClean="0"/>
              <a:t>‹#›</a:t>
            </a:fld>
            <a:endParaRPr lang="en-US"/>
          </a:p>
        </p:txBody>
      </p:sp>
    </p:spTree>
    <p:extLst>
      <p:ext uri="{BB962C8B-B14F-4D97-AF65-F5344CB8AC3E}">
        <p14:creationId xmlns:p14="http://schemas.microsoft.com/office/powerpoint/2010/main" val="3757071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7F5F6D-F233-CD94-766C-8E2A388C3D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BB3F2C-ADB2-F761-9B2B-6A5027E8E1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BE02EA1-9C1C-8578-BA35-F8B73B7E5A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65104A-BC39-7143-BEAC-CA86A08D8F3B}" type="datetimeFigureOut">
              <a:rPr lang="en-US" smtClean="0"/>
              <a:t>9/26/22</a:t>
            </a:fld>
            <a:endParaRPr lang="en-US"/>
          </a:p>
        </p:txBody>
      </p:sp>
      <p:sp>
        <p:nvSpPr>
          <p:cNvPr id="5" name="Footer Placeholder 4">
            <a:extLst>
              <a:ext uri="{FF2B5EF4-FFF2-40B4-BE49-F238E27FC236}">
                <a16:creationId xmlns:a16="http://schemas.microsoft.com/office/drawing/2014/main" id="{CE1D4FC9-BD62-1ADB-3AD3-2752102023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131051-8B52-1E1E-D71B-5AA9ADC578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0F4B7D-790F-6148-AD5E-D407666FE4B5}" type="slidenum">
              <a:rPr lang="en-US" smtClean="0"/>
              <a:t>‹#›</a:t>
            </a:fld>
            <a:endParaRPr lang="en-US"/>
          </a:p>
        </p:txBody>
      </p:sp>
    </p:spTree>
    <p:extLst>
      <p:ext uri="{BB962C8B-B14F-4D97-AF65-F5344CB8AC3E}">
        <p14:creationId xmlns:p14="http://schemas.microsoft.com/office/powerpoint/2010/main" val="34870941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7.em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emf"/></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emf"/></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emf"/></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emf"/></Relationships>
</file>

<file path=ppt/slides/_rels/slide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emf"/></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emf"/><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0.png"/><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jp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emf"/></Relationships>
</file>

<file path=ppt/slides/_rels/slide3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emf"/><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0.jpg"/><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9.png"/></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3.png"/></Relationships>
</file>

<file path=ppt/slides/_rels/slide4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4.emf"/><Relationship Id="rId4" Type="http://schemas.openxmlformats.org/officeDocument/2006/relationships/image" Target="../media/image43.png"/></Relationships>
</file>

<file path=ppt/slides/_rels/slide4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3.png"/></Relationships>
</file>

<file path=ppt/slides/_rels/slide4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5.png"/><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5.emf"/></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4953762-C707-9C57-44E0-25E46408FEC5}"/>
              </a:ext>
            </a:extLst>
          </p:cNvPr>
          <p:cNvSpPr/>
          <p:nvPr/>
        </p:nvSpPr>
        <p:spPr>
          <a:xfrm>
            <a:off x="0" y="5901872"/>
            <a:ext cx="12192000" cy="9445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2"/>
          <a:srcRect r="67145"/>
          <a:stretch/>
        </p:blipFill>
        <p:spPr>
          <a:xfrm rot="5400000">
            <a:off x="2216914" y="1848810"/>
            <a:ext cx="3091874" cy="6926509"/>
          </a:xfrm>
          <a:prstGeom prst="rect">
            <a:avLst/>
          </a:prstGeom>
        </p:spPr>
      </p:pic>
      <p:pic>
        <p:nvPicPr>
          <p:cNvPr id="2" name="Picture 1" descr="A picture containing text, clipart, vector graphics&#10;&#10;Description automatically generated">
            <a:extLst>
              <a:ext uri="{FF2B5EF4-FFF2-40B4-BE49-F238E27FC236}">
                <a16:creationId xmlns:a16="http://schemas.microsoft.com/office/drawing/2014/main" id="{D39B27A0-B343-FBDB-3746-3D402AFCE54C}"/>
              </a:ext>
            </a:extLst>
          </p:cNvPr>
          <p:cNvPicPr>
            <a:picLocks noChangeAspect="1"/>
          </p:cNvPicPr>
          <p:nvPr/>
        </p:nvPicPr>
        <p:blipFill rotWithShape="1">
          <a:blip r:embed="rId3"/>
          <a:srcRect l="18037"/>
          <a:stretch/>
        </p:blipFill>
        <p:spPr>
          <a:xfrm>
            <a:off x="0" y="0"/>
            <a:ext cx="3987452" cy="2377310"/>
          </a:xfrm>
          <a:prstGeom prst="rect">
            <a:avLst/>
          </a:prstGeom>
        </p:spPr>
      </p:pic>
      <p:pic>
        <p:nvPicPr>
          <p:cNvPr id="6" name="Picture 5">
            <a:extLst>
              <a:ext uri="{FF2B5EF4-FFF2-40B4-BE49-F238E27FC236}">
                <a16:creationId xmlns:a16="http://schemas.microsoft.com/office/drawing/2014/main" id="{F5EFFCB4-8CEE-9B0E-F6B5-5B9872B24075}"/>
              </a:ext>
            </a:extLst>
          </p:cNvPr>
          <p:cNvPicPr>
            <a:picLocks noChangeAspect="1"/>
          </p:cNvPicPr>
          <p:nvPr/>
        </p:nvPicPr>
        <p:blipFill rotWithShape="1">
          <a:blip r:embed="rId4"/>
          <a:srcRect r="24670"/>
          <a:stretch/>
        </p:blipFill>
        <p:spPr>
          <a:xfrm>
            <a:off x="7717789" y="601345"/>
            <a:ext cx="4474211" cy="4451350"/>
          </a:xfrm>
          <a:prstGeom prst="rect">
            <a:avLst/>
          </a:prstGeom>
        </p:spPr>
      </p:pic>
      <p:pic>
        <p:nvPicPr>
          <p:cNvPr id="8" name="Picture 7">
            <a:extLst>
              <a:ext uri="{FF2B5EF4-FFF2-40B4-BE49-F238E27FC236}">
                <a16:creationId xmlns:a16="http://schemas.microsoft.com/office/drawing/2014/main" id="{A6C03DA3-52A5-B8FD-8970-DEA5CE31AEDB}"/>
              </a:ext>
            </a:extLst>
          </p:cNvPr>
          <p:cNvPicPr>
            <a:picLocks noChangeAspect="1"/>
          </p:cNvPicPr>
          <p:nvPr/>
        </p:nvPicPr>
        <p:blipFill>
          <a:blip r:embed="rId5"/>
          <a:stretch>
            <a:fillRect/>
          </a:stretch>
        </p:blipFill>
        <p:spPr>
          <a:xfrm>
            <a:off x="10097134" y="479425"/>
            <a:ext cx="1709843" cy="366395"/>
          </a:xfrm>
          <a:prstGeom prst="rect">
            <a:avLst/>
          </a:prstGeom>
        </p:spPr>
      </p:pic>
      <p:pic>
        <p:nvPicPr>
          <p:cNvPr id="12" name="Picture 11" descr="A screenshot of a computer&#10;&#10;Description automatically generated with medium confidence">
            <a:extLst>
              <a:ext uri="{FF2B5EF4-FFF2-40B4-BE49-F238E27FC236}">
                <a16:creationId xmlns:a16="http://schemas.microsoft.com/office/drawing/2014/main" id="{0EACE4FC-3671-2E70-9841-91850892767E}"/>
              </a:ext>
            </a:extLst>
          </p:cNvPr>
          <p:cNvPicPr>
            <a:picLocks noChangeAspect="1"/>
          </p:cNvPicPr>
          <p:nvPr/>
        </p:nvPicPr>
        <p:blipFill>
          <a:blip r:embed="rId6"/>
          <a:stretch>
            <a:fillRect/>
          </a:stretch>
        </p:blipFill>
        <p:spPr>
          <a:xfrm>
            <a:off x="7345680" y="6060869"/>
            <a:ext cx="4461297" cy="583555"/>
          </a:xfrm>
          <a:prstGeom prst="rect">
            <a:avLst/>
          </a:prstGeom>
        </p:spPr>
      </p:pic>
      <p:pic>
        <p:nvPicPr>
          <p:cNvPr id="4" name="Picture 3" descr="Logo, company name&#10;&#10;Description automatically generated">
            <a:extLst>
              <a:ext uri="{FF2B5EF4-FFF2-40B4-BE49-F238E27FC236}">
                <a16:creationId xmlns:a16="http://schemas.microsoft.com/office/drawing/2014/main" id="{B5D1FCBF-305A-0E32-E607-9E63613A6C9B}"/>
              </a:ext>
            </a:extLst>
          </p:cNvPr>
          <p:cNvPicPr>
            <a:picLocks noChangeAspect="1"/>
          </p:cNvPicPr>
          <p:nvPr/>
        </p:nvPicPr>
        <p:blipFill>
          <a:blip r:embed="rId7"/>
          <a:stretch>
            <a:fillRect/>
          </a:stretch>
        </p:blipFill>
        <p:spPr>
          <a:xfrm>
            <a:off x="4388585" y="1499145"/>
            <a:ext cx="3435036" cy="3363223"/>
          </a:xfrm>
          <a:prstGeom prst="rect">
            <a:avLst/>
          </a:prstGeom>
        </p:spPr>
      </p:pic>
    </p:spTree>
    <p:extLst>
      <p:ext uri="{BB962C8B-B14F-4D97-AF65-F5344CB8AC3E}">
        <p14:creationId xmlns:p14="http://schemas.microsoft.com/office/powerpoint/2010/main" val="3962228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2000" fill="hold"/>
                                        <p:tgtEl>
                                          <p:spTgt spid="4"/>
                                        </p:tgtEl>
                                        <p:attrNameLst>
                                          <p:attrName>ppt_w</p:attrName>
                                        </p:attrNameLst>
                                      </p:cBhvr>
                                      <p:tavLst>
                                        <p:tav tm="0">
                                          <p:val>
                                            <p:fltVal val="0"/>
                                          </p:val>
                                        </p:tav>
                                        <p:tav tm="100000">
                                          <p:val>
                                            <p:strVal val="#ppt_w"/>
                                          </p:val>
                                        </p:tav>
                                      </p:tavLst>
                                    </p:anim>
                                    <p:anim calcmode="lin" valueType="num">
                                      <p:cBhvr>
                                        <p:cTn id="26" dur="2000" fill="hold"/>
                                        <p:tgtEl>
                                          <p:spTgt spid="4"/>
                                        </p:tgtEl>
                                        <p:attrNameLst>
                                          <p:attrName>ppt_h</p:attrName>
                                        </p:attrNameLst>
                                      </p:cBhvr>
                                      <p:tavLst>
                                        <p:tav tm="0">
                                          <p:val>
                                            <p:fltVal val="0"/>
                                          </p:val>
                                        </p:tav>
                                        <p:tav tm="100000">
                                          <p:val>
                                            <p:strVal val="#ppt_h"/>
                                          </p:val>
                                        </p:tav>
                                      </p:tavLst>
                                    </p:anim>
                                    <p:animEffect transition="in" filter="fade">
                                      <p:cBhvr>
                                        <p:cTn id="27" dur="2000"/>
                                        <p:tgtEl>
                                          <p:spTgt spid="4"/>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0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rot="5400000" flipH="1">
            <a:off x="8980221" y="2041150"/>
            <a:ext cx="4314978" cy="2108579"/>
          </a:xfrm>
          <a:prstGeom prst="rect">
            <a:avLst/>
          </a:prstGeom>
        </p:spPr>
      </p:pic>
      <p:sp>
        <p:nvSpPr>
          <p:cNvPr id="3" name="TextBox 2">
            <a:extLst>
              <a:ext uri="{FF2B5EF4-FFF2-40B4-BE49-F238E27FC236}">
                <a16:creationId xmlns:a16="http://schemas.microsoft.com/office/drawing/2014/main" id="{968436BC-1184-8262-69D7-D77DF566A078}"/>
              </a:ext>
            </a:extLst>
          </p:cNvPr>
          <p:cNvSpPr txBox="1"/>
          <p:nvPr/>
        </p:nvSpPr>
        <p:spPr>
          <a:xfrm>
            <a:off x="3679292" y="1605071"/>
            <a:ext cx="5283707" cy="3647858"/>
          </a:xfrm>
          <a:prstGeom prst="rect">
            <a:avLst/>
          </a:prstGeom>
          <a:noFill/>
        </p:spPr>
        <p:txBody>
          <a:bodyPr wrap="square" rtlCol="0">
            <a:spAutoFit/>
          </a:bodyPr>
          <a:lstStyle/>
          <a:p>
            <a:r>
              <a:rPr lang="en-GB" b="1" spc="300" dirty="0">
                <a:latin typeface="Myriad Pro Semibold" panose="020B0503030403020204" pitchFamily="34" charset="0"/>
              </a:rPr>
              <a:t>T H E  8  K E Y  A S S E T  T Y P E S </a:t>
            </a:r>
          </a:p>
          <a:p>
            <a:pPr marL="342900" indent="-342900">
              <a:lnSpc>
                <a:spcPct val="150000"/>
              </a:lnSpc>
              <a:buFont typeface="+mj-lt"/>
              <a:buAutoNum type="arabicPeriod"/>
            </a:pPr>
            <a:r>
              <a:rPr lang="en-GB" dirty="0">
                <a:latin typeface="Myriad Pro Light" panose="020B0403030403020204" pitchFamily="34" charset="0"/>
              </a:rPr>
              <a:t>Individuals</a:t>
            </a:r>
          </a:p>
          <a:p>
            <a:pPr marL="342900" indent="-342900">
              <a:lnSpc>
                <a:spcPct val="150000"/>
              </a:lnSpc>
              <a:buFont typeface="+mj-lt"/>
              <a:buAutoNum type="arabicPeriod"/>
            </a:pPr>
            <a:r>
              <a:rPr lang="en-GB" dirty="0">
                <a:latin typeface="Myriad Pro Light" panose="020B0403030403020204" pitchFamily="34" charset="0"/>
              </a:rPr>
              <a:t>Groups</a:t>
            </a:r>
          </a:p>
          <a:p>
            <a:pPr marL="342900" indent="-342900">
              <a:lnSpc>
                <a:spcPct val="150000"/>
              </a:lnSpc>
              <a:buFont typeface="+mj-lt"/>
              <a:buAutoNum type="arabicPeriod"/>
            </a:pPr>
            <a:r>
              <a:rPr lang="en-GB" dirty="0">
                <a:latin typeface="Myriad Pro Light" panose="020B0403030403020204" pitchFamily="34" charset="0"/>
              </a:rPr>
              <a:t>Organisations</a:t>
            </a:r>
          </a:p>
          <a:p>
            <a:pPr marL="342900" indent="-342900">
              <a:lnSpc>
                <a:spcPct val="150000"/>
              </a:lnSpc>
              <a:buFont typeface="+mj-lt"/>
              <a:buAutoNum type="arabicPeriod"/>
            </a:pPr>
            <a:r>
              <a:rPr lang="en-GB" dirty="0">
                <a:latin typeface="Myriad Pro Light" panose="020B0403030403020204" pitchFamily="34" charset="0"/>
              </a:rPr>
              <a:t>Place-based assets</a:t>
            </a:r>
          </a:p>
          <a:p>
            <a:pPr marL="342900" indent="-342900">
              <a:lnSpc>
                <a:spcPct val="150000"/>
              </a:lnSpc>
              <a:buFont typeface="+mj-lt"/>
              <a:buAutoNum type="arabicPeriod"/>
            </a:pPr>
            <a:r>
              <a:rPr lang="en-GB" dirty="0">
                <a:latin typeface="Myriad Pro Light" panose="020B0403030403020204" pitchFamily="34" charset="0"/>
              </a:rPr>
              <a:t>Connections</a:t>
            </a:r>
          </a:p>
          <a:p>
            <a:pPr marL="342900" indent="-342900">
              <a:lnSpc>
                <a:spcPct val="150000"/>
              </a:lnSpc>
              <a:buFont typeface="+mj-lt"/>
              <a:buAutoNum type="arabicPeriod"/>
            </a:pPr>
            <a:r>
              <a:rPr lang="en-GB" dirty="0">
                <a:latin typeface="Myriad Pro Light" panose="020B0403030403020204" pitchFamily="34" charset="0"/>
              </a:rPr>
              <a:t>Resources</a:t>
            </a:r>
          </a:p>
          <a:p>
            <a:pPr marL="342900" indent="-342900">
              <a:lnSpc>
                <a:spcPct val="150000"/>
              </a:lnSpc>
              <a:buFont typeface="+mj-lt"/>
              <a:buAutoNum type="arabicPeriod"/>
            </a:pPr>
            <a:r>
              <a:rPr lang="en-GB" dirty="0">
                <a:latin typeface="Myriad Pro Light" panose="020B0403030403020204" pitchFamily="34" charset="0"/>
              </a:rPr>
              <a:t>Knowledge and experience</a:t>
            </a:r>
          </a:p>
          <a:p>
            <a:pPr marL="342900" indent="-342900">
              <a:lnSpc>
                <a:spcPct val="150000"/>
              </a:lnSpc>
              <a:buFont typeface="+mj-lt"/>
              <a:buAutoNum type="arabicPeriod"/>
            </a:pPr>
            <a:r>
              <a:rPr lang="en-GB" dirty="0">
                <a:latin typeface="Myriad Pro Light" panose="020B0403030403020204" pitchFamily="34" charset="0"/>
              </a:rPr>
              <a:t>Reputation</a:t>
            </a:r>
          </a:p>
        </p:txBody>
      </p:sp>
      <p:pic>
        <p:nvPicPr>
          <p:cNvPr id="2" name="Picture 1">
            <a:extLst>
              <a:ext uri="{FF2B5EF4-FFF2-40B4-BE49-F238E27FC236}">
                <a16:creationId xmlns:a16="http://schemas.microsoft.com/office/drawing/2014/main" id="{402EC9D8-3D5E-4D2B-6E33-7F24C48F1EE9}"/>
              </a:ext>
            </a:extLst>
          </p:cNvPr>
          <p:cNvPicPr>
            <a:picLocks noChangeAspect="1"/>
          </p:cNvPicPr>
          <p:nvPr/>
        </p:nvPicPr>
        <p:blipFill rotWithShape="1">
          <a:blip r:embed="rId3"/>
          <a:srcRect t="3624" r="41638"/>
          <a:stretch/>
        </p:blipFill>
        <p:spPr>
          <a:xfrm flipH="1">
            <a:off x="-1" y="0"/>
            <a:ext cx="2695349" cy="5411576"/>
          </a:xfrm>
          <a:prstGeom prst="rect">
            <a:avLst/>
          </a:prstGeom>
        </p:spPr>
      </p:pic>
      <p:pic>
        <p:nvPicPr>
          <p:cNvPr id="4" name="Picture 3" descr="Logo, company name&#10;&#10;Description automatically generated">
            <a:extLst>
              <a:ext uri="{FF2B5EF4-FFF2-40B4-BE49-F238E27FC236}">
                <a16:creationId xmlns:a16="http://schemas.microsoft.com/office/drawing/2014/main" id="{00218885-9C5E-65B5-4A9E-0ABFDD161F85}"/>
              </a:ext>
            </a:extLst>
          </p:cNvPr>
          <p:cNvPicPr>
            <a:picLocks noChangeAspect="1"/>
          </p:cNvPicPr>
          <p:nvPr/>
        </p:nvPicPr>
        <p:blipFill>
          <a:blip r:embed="rId4"/>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663070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8263273" y="-1"/>
            <a:ext cx="3602797" cy="1760561"/>
          </a:xfrm>
          <a:prstGeom prst="rect">
            <a:avLst/>
          </a:prstGeom>
        </p:spPr>
      </p:pic>
      <p:pic>
        <p:nvPicPr>
          <p:cNvPr id="4" name="Picture 3" descr="Text&#10;&#10;Description automatically generated">
            <a:extLst>
              <a:ext uri="{FF2B5EF4-FFF2-40B4-BE49-F238E27FC236}">
                <a16:creationId xmlns:a16="http://schemas.microsoft.com/office/drawing/2014/main" id="{D9172CBB-F923-6EAD-74B6-38A2F43A9A73}"/>
              </a:ext>
            </a:extLst>
          </p:cNvPr>
          <p:cNvPicPr>
            <a:picLocks noChangeAspect="1"/>
          </p:cNvPicPr>
          <p:nvPr/>
        </p:nvPicPr>
        <p:blipFill>
          <a:blip r:embed="rId3"/>
          <a:stretch>
            <a:fillRect/>
          </a:stretch>
        </p:blipFill>
        <p:spPr>
          <a:xfrm>
            <a:off x="3181271" y="2768600"/>
            <a:ext cx="6883400" cy="1320800"/>
          </a:xfrm>
          <a:prstGeom prst="rect">
            <a:avLst/>
          </a:prstGeom>
        </p:spPr>
      </p:pic>
      <p:pic>
        <p:nvPicPr>
          <p:cNvPr id="6" name="Picture 5">
            <a:extLst>
              <a:ext uri="{FF2B5EF4-FFF2-40B4-BE49-F238E27FC236}">
                <a16:creationId xmlns:a16="http://schemas.microsoft.com/office/drawing/2014/main" id="{87DF783F-E385-53F9-290D-E18744C40FC7}"/>
              </a:ext>
            </a:extLst>
          </p:cNvPr>
          <p:cNvPicPr>
            <a:picLocks noChangeAspect="1"/>
          </p:cNvPicPr>
          <p:nvPr/>
        </p:nvPicPr>
        <p:blipFill rotWithShape="1">
          <a:blip r:embed="rId4"/>
          <a:srcRect r="62582" b="31801"/>
          <a:stretch/>
        </p:blipFill>
        <p:spPr>
          <a:xfrm>
            <a:off x="1001120" y="2768601"/>
            <a:ext cx="1346196" cy="4089400"/>
          </a:xfrm>
          <a:prstGeom prst="rect">
            <a:avLst/>
          </a:prstGeom>
        </p:spPr>
      </p:pic>
      <p:pic>
        <p:nvPicPr>
          <p:cNvPr id="2" name="Picture 1" descr="Logo, company name&#10;&#10;Description automatically generated">
            <a:extLst>
              <a:ext uri="{FF2B5EF4-FFF2-40B4-BE49-F238E27FC236}">
                <a16:creationId xmlns:a16="http://schemas.microsoft.com/office/drawing/2014/main" id="{1DC96EF1-F0E0-DD0B-66B4-9C54E53675A5}"/>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3468242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4" name="Picture 3" descr="A picture containing indoor&#10;&#10;Description automatically generated">
            <a:extLst>
              <a:ext uri="{FF2B5EF4-FFF2-40B4-BE49-F238E27FC236}">
                <a16:creationId xmlns:a16="http://schemas.microsoft.com/office/drawing/2014/main" id="{2FD484A8-85B8-B7F4-46B1-E87C8C0AC325}"/>
              </a:ext>
            </a:extLst>
          </p:cNvPr>
          <p:cNvPicPr>
            <a:picLocks noChangeAspect="1"/>
          </p:cNvPicPr>
          <p:nvPr/>
        </p:nvPicPr>
        <p:blipFill rotWithShape="1">
          <a:blip r:embed="rId2"/>
          <a:srcRect l="15537" r="47125"/>
          <a:stretch/>
        </p:blipFill>
        <p:spPr>
          <a:xfrm>
            <a:off x="0" y="0"/>
            <a:ext cx="3780430" cy="6858000"/>
          </a:xfrm>
          <a:prstGeom prst="rect">
            <a:avLst/>
          </a:prstGeom>
        </p:spPr>
      </p:pic>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3"/>
          <a:stretch>
            <a:fillRect/>
          </a:stretch>
        </p:blipFill>
        <p:spPr>
          <a:xfrm>
            <a:off x="8591266" y="0"/>
            <a:ext cx="3274804" cy="1600282"/>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4"/>
          <a:srcRect r="67954"/>
          <a:stretch/>
        </p:blipFill>
        <p:spPr>
          <a:xfrm rot="5400000">
            <a:off x="3293104" y="3550909"/>
            <a:ext cx="2006221" cy="4607961"/>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4674358" y="2159069"/>
            <a:ext cx="5817112" cy="2539862"/>
          </a:xfrm>
          <a:prstGeom prst="rect">
            <a:avLst/>
          </a:prstGeom>
          <a:noFill/>
        </p:spPr>
        <p:txBody>
          <a:bodyPr wrap="square" rtlCol="0">
            <a:spAutoFit/>
          </a:bodyPr>
          <a:lstStyle/>
          <a:p>
            <a:pPr fontAlgn="base">
              <a:lnSpc>
                <a:spcPct val="150000"/>
              </a:lnSpc>
            </a:pPr>
            <a:r>
              <a:rPr lang="en-GB" dirty="0">
                <a:latin typeface="Myriad Pro Light" panose="020B0403030403020204" pitchFamily="34" charset="0"/>
              </a:rPr>
              <a:t>Draw a timeline of your church’s history and journey, marking key moments and events (both positive experiences and setbacks, including observations and lessons learned)</a:t>
            </a:r>
          </a:p>
          <a:p>
            <a:pPr fontAlgn="base">
              <a:lnSpc>
                <a:spcPct val="150000"/>
              </a:lnSpc>
            </a:pPr>
            <a:endParaRPr lang="en-GB" dirty="0">
              <a:latin typeface="Myriad Pro Light" panose="020B0403030403020204" pitchFamily="34" charset="0"/>
            </a:endParaRPr>
          </a:p>
          <a:p>
            <a:pPr fontAlgn="base">
              <a:lnSpc>
                <a:spcPct val="150000"/>
              </a:lnSpc>
            </a:pPr>
            <a:r>
              <a:rPr lang="en-GB" dirty="0">
                <a:latin typeface="Myriad Pro Light" panose="020B0403030403020204" pitchFamily="34" charset="0"/>
              </a:rPr>
              <a:t>Alongside your timeline, list any of the 8 Asset Types that you can identify that you’ve gained over this time</a:t>
            </a:r>
          </a:p>
        </p:txBody>
      </p:sp>
      <p:pic>
        <p:nvPicPr>
          <p:cNvPr id="3" name="Picture 2" descr="Logo, company name&#10;&#10;Description automatically generated">
            <a:extLst>
              <a:ext uri="{FF2B5EF4-FFF2-40B4-BE49-F238E27FC236}">
                <a16:creationId xmlns:a16="http://schemas.microsoft.com/office/drawing/2014/main" id="{79D30DA8-018F-B9BB-E1EB-CE291698C8C5}"/>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846457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2717440" y="1988"/>
            <a:ext cx="3886540" cy="1899216"/>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7515706" y="3123461"/>
            <a:ext cx="2265529" cy="5203549"/>
          </a:xfrm>
          <a:prstGeom prst="rect">
            <a:avLst/>
          </a:prstGeom>
        </p:spPr>
      </p:pic>
      <p:sp>
        <p:nvSpPr>
          <p:cNvPr id="3" name="TextBox 2">
            <a:extLst>
              <a:ext uri="{FF2B5EF4-FFF2-40B4-BE49-F238E27FC236}">
                <a16:creationId xmlns:a16="http://schemas.microsoft.com/office/drawing/2014/main" id="{968436BC-1184-8262-69D7-D77DF566A078}"/>
              </a:ext>
            </a:extLst>
          </p:cNvPr>
          <p:cNvSpPr txBox="1"/>
          <p:nvPr/>
        </p:nvSpPr>
        <p:spPr>
          <a:xfrm>
            <a:off x="4660710" y="2599160"/>
            <a:ext cx="5643350" cy="1295355"/>
          </a:xfrm>
          <a:prstGeom prst="rect">
            <a:avLst/>
          </a:prstGeom>
          <a:noFill/>
        </p:spPr>
        <p:txBody>
          <a:bodyPr wrap="square" rtlCol="0">
            <a:spAutoFit/>
          </a:bodyPr>
          <a:lstStyle/>
          <a:p>
            <a:pPr fontAlgn="base">
              <a:lnSpc>
                <a:spcPct val="150000"/>
              </a:lnSpc>
            </a:pPr>
            <a:r>
              <a:rPr lang="en-GB" b="1" spc="300" dirty="0">
                <a:latin typeface="Myriad Pro Semibold" panose="020B0503030403020204" pitchFamily="34" charset="0"/>
              </a:rPr>
              <a:t>QUESTION</a:t>
            </a:r>
          </a:p>
          <a:p>
            <a:pPr>
              <a:lnSpc>
                <a:spcPct val="150000"/>
              </a:lnSpc>
            </a:pPr>
            <a:r>
              <a:rPr lang="en-GB" dirty="0">
                <a:latin typeface="Myriad Pro Light" panose="020B0403030403020204" pitchFamily="34" charset="0"/>
              </a:rPr>
              <a:t>What skills and knowledge do we have in our church or community that could be used to make things better?</a:t>
            </a:r>
          </a:p>
        </p:txBody>
      </p:sp>
      <p:pic>
        <p:nvPicPr>
          <p:cNvPr id="6" name="Picture 5" descr="Logo, company name&#10;&#10;Description automatically generated">
            <a:extLst>
              <a:ext uri="{FF2B5EF4-FFF2-40B4-BE49-F238E27FC236}">
                <a16:creationId xmlns:a16="http://schemas.microsoft.com/office/drawing/2014/main" id="{B2083CA1-DAA9-5001-2B3E-A3F89641C63D}"/>
              </a:ext>
            </a:extLst>
          </p:cNvPr>
          <p:cNvPicPr>
            <a:picLocks noChangeAspect="1"/>
          </p:cNvPicPr>
          <p:nvPr/>
        </p:nvPicPr>
        <p:blipFill>
          <a:blip r:embed="rId4"/>
          <a:stretch>
            <a:fillRect/>
          </a:stretch>
        </p:blipFill>
        <p:spPr>
          <a:xfrm>
            <a:off x="762000" y="1644650"/>
            <a:ext cx="3517900" cy="3568700"/>
          </a:xfrm>
          <a:prstGeom prst="rect">
            <a:avLst/>
          </a:prstGeom>
        </p:spPr>
      </p:pic>
    </p:spTree>
    <p:extLst>
      <p:ext uri="{BB962C8B-B14F-4D97-AF65-F5344CB8AC3E}">
        <p14:creationId xmlns:p14="http://schemas.microsoft.com/office/powerpoint/2010/main" val="103791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D2C3B4-CA28-D85D-D275-D073855F84D3}"/>
              </a:ext>
            </a:extLst>
          </p:cNvPr>
          <p:cNvSpPr txBox="1"/>
          <p:nvPr/>
        </p:nvSpPr>
        <p:spPr>
          <a:xfrm>
            <a:off x="1843727" y="2865163"/>
            <a:ext cx="8504546" cy="954107"/>
          </a:xfrm>
          <a:prstGeom prst="rect">
            <a:avLst/>
          </a:prstGeom>
          <a:noFill/>
        </p:spPr>
        <p:txBody>
          <a:bodyPr wrap="square" rtlCol="0">
            <a:spAutoFit/>
          </a:bodyPr>
          <a:lstStyle/>
          <a:p>
            <a:pPr algn="ctr"/>
            <a:r>
              <a:rPr lang="en-GB" sz="2800" dirty="0">
                <a:latin typeface="Myriad Pro Light" panose="020B0403030403020204" pitchFamily="34" charset="0"/>
              </a:rPr>
              <a:t>It’s important to listen to your community</a:t>
            </a:r>
          </a:p>
          <a:p>
            <a:pPr algn="ctr"/>
            <a:r>
              <a:rPr lang="en-GB" sz="2800" dirty="0">
                <a:latin typeface="Myriad Pro Light" panose="020B0403030403020204" pitchFamily="34" charset="0"/>
              </a:rPr>
              <a:t>and not just talk about them.</a:t>
            </a:r>
          </a:p>
        </p:txBody>
      </p:sp>
      <p:pic>
        <p:nvPicPr>
          <p:cNvPr id="3" name="Picture 2" descr="A picture containing text, clipart, vector graphics&#10;&#10;Description automatically generated">
            <a:extLst>
              <a:ext uri="{FF2B5EF4-FFF2-40B4-BE49-F238E27FC236}">
                <a16:creationId xmlns:a16="http://schemas.microsoft.com/office/drawing/2014/main" id="{4A7480B9-51CF-B457-657A-2D76BF671467}"/>
              </a:ext>
            </a:extLst>
          </p:cNvPr>
          <p:cNvPicPr>
            <a:picLocks noChangeAspect="1"/>
          </p:cNvPicPr>
          <p:nvPr/>
        </p:nvPicPr>
        <p:blipFill>
          <a:blip r:embed="rId2"/>
          <a:stretch>
            <a:fillRect/>
          </a:stretch>
        </p:blipFill>
        <p:spPr>
          <a:xfrm>
            <a:off x="5060941" y="-1"/>
            <a:ext cx="4236823" cy="2070387"/>
          </a:xfrm>
          <a:prstGeom prst="rect">
            <a:avLst/>
          </a:prstGeom>
        </p:spPr>
      </p:pic>
      <p:pic>
        <p:nvPicPr>
          <p:cNvPr id="4" name="Picture 3">
            <a:extLst>
              <a:ext uri="{FF2B5EF4-FFF2-40B4-BE49-F238E27FC236}">
                <a16:creationId xmlns:a16="http://schemas.microsoft.com/office/drawing/2014/main" id="{A8128DA1-F502-B53A-E3DF-7561AE19219A}"/>
              </a:ext>
            </a:extLst>
          </p:cNvPr>
          <p:cNvPicPr>
            <a:picLocks noChangeAspect="1"/>
          </p:cNvPicPr>
          <p:nvPr/>
        </p:nvPicPr>
        <p:blipFill rotWithShape="1">
          <a:blip r:embed="rId3"/>
          <a:srcRect r="76534"/>
          <a:stretch/>
        </p:blipFill>
        <p:spPr>
          <a:xfrm rot="5400000">
            <a:off x="5011177" y="2762483"/>
            <a:ext cx="1980172" cy="6210864"/>
          </a:xfrm>
          <a:prstGeom prst="rect">
            <a:avLst/>
          </a:prstGeom>
        </p:spPr>
      </p:pic>
      <p:pic>
        <p:nvPicPr>
          <p:cNvPr id="6" name="Picture 5" descr="Logo, company name&#10;&#10;Description automatically generated">
            <a:extLst>
              <a:ext uri="{FF2B5EF4-FFF2-40B4-BE49-F238E27FC236}">
                <a16:creationId xmlns:a16="http://schemas.microsoft.com/office/drawing/2014/main" id="{73C8E9D4-80E2-71F3-A3A4-6D206DC4D0DB}"/>
              </a:ext>
            </a:extLst>
          </p:cNvPr>
          <p:cNvPicPr>
            <a:picLocks noChangeAspect="1"/>
          </p:cNvPicPr>
          <p:nvPr/>
        </p:nvPicPr>
        <p:blipFill>
          <a:blip r:embed="rId4"/>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2698830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9116870"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1313637" y="4299465"/>
            <a:ext cx="1552116" cy="356495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843727" y="2189599"/>
            <a:ext cx="8504546" cy="2124364"/>
          </a:xfrm>
          <a:prstGeom prst="rect">
            <a:avLst/>
          </a:prstGeom>
          <a:noFill/>
        </p:spPr>
        <p:txBody>
          <a:bodyPr wrap="square" rtlCol="0">
            <a:spAutoFit/>
          </a:bodyPr>
          <a:lstStyle/>
          <a:p>
            <a:pPr fontAlgn="base">
              <a:lnSpc>
                <a:spcPct val="150000"/>
              </a:lnSpc>
            </a:pPr>
            <a:r>
              <a:rPr lang="en-GB" b="1" spc="300" dirty="0">
                <a:latin typeface="Myriad Pro Semibold" panose="020B0503030403020204" pitchFamily="34" charset="0"/>
              </a:rPr>
              <a:t>ESSENTIAL QUALITIES</a:t>
            </a:r>
          </a:p>
          <a:p>
            <a:pPr marL="342900" indent="-342900" fontAlgn="base">
              <a:lnSpc>
                <a:spcPct val="150000"/>
              </a:lnSpc>
              <a:buFont typeface="+mj-lt"/>
              <a:buAutoNum type="alphaLcPeriod"/>
            </a:pPr>
            <a:r>
              <a:rPr lang="en-GB" dirty="0">
                <a:latin typeface="Myriad Pro Light" panose="020B0403030403020204" pitchFamily="34" charset="0"/>
              </a:rPr>
              <a:t>Generous Listening</a:t>
            </a:r>
          </a:p>
          <a:p>
            <a:pPr marL="342900" indent="-342900" fontAlgn="base">
              <a:lnSpc>
                <a:spcPct val="150000"/>
              </a:lnSpc>
              <a:buFont typeface="+mj-lt"/>
              <a:buAutoNum type="alphaLcPeriod"/>
            </a:pPr>
            <a:r>
              <a:rPr lang="en-GB" dirty="0">
                <a:latin typeface="Myriad Pro Light" panose="020B0403030403020204" pitchFamily="34" charset="0"/>
              </a:rPr>
              <a:t>Empathetic Understanding</a:t>
            </a:r>
          </a:p>
          <a:p>
            <a:pPr marL="342900" indent="-342900" fontAlgn="base">
              <a:lnSpc>
                <a:spcPct val="150000"/>
              </a:lnSpc>
              <a:buFont typeface="+mj-lt"/>
              <a:buAutoNum type="alphaLcPeriod"/>
            </a:pPr>
            <a:r>
              <a:rPr lang="en-GB" dirty="0">
                <a:latin typeface="Myriad Pro Light" panose="020B0403030403020204" pitchFamily="34" charset="0"/>
              </a:rPr>
              <a:t>Acceptance</a:t>
            </a:r>
          </a:p>
          <a:p>
            <a:pPr marL="342900" indent="-342900" fontAlgn="base">
              <a:lnSpc>
                <a:spcPct val="150000"/>
              </a:lnSpc>
              <a:buFont typeface="+mj-lt"/>
              <a:buAutoNum type="alphaLcPeriod"/>
            </a:pPr>
            <a:r>
              <a:rPr lang="en-GB" dirty="0">
                <a:latin typeface="Myriad Pro Light" panose="020B0403030403020204" pitchFamily="34" charset="0"/>
              </a:rPr>
              <a:t>Offering Feedback</a:t>
            </a:r>
          </a:p>
        </p:txBody>
      </p:sp>
      <p:pic>
        <p:nvPicPr>
          <p:cNvPr id="3" name="Picture 2" descr="Logo, company name&#10;&#10;Description automatically generated">
            <a:extLst>
              <a:ext uri="{FF2B5EF4-FFF2-40B4-BE49-F238E27FC236}">
                <a16:creationId xmlns:a16="http://schemas.microsoft.com/office/drawing/2014/main" id="{18F00CD6-3818-3F2C-E4A4-6559E67AB14C}"/>
              </a:ext>
            </a:extLst>
          </p:cNvPr>
          <p:cNvPicPr>
            <a:picLocks noChangeAspect="1"/>
          </p:cNvPicPr>
          <p:nvPr/>
        </p:nvPicPr>
        <p:blipFill>
          <a:blip r:embed="rId4"/>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951509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4" name="Picture 3" descr="Logo&#10;&#10;Description automatically generated">
            <a:extLst>
              <a:ext uri="{FF2B5EF4-FFF2-40B4-BE49-F238E27FC236}">
                <a16:creationId xmlns:a16="http://schemas.microsoft.com/office/drawing/2014/main" id="{7CE8FAEC-A5F9-00A7-3639-8D1132F1C1C0}"/>
              </a:ext>
            </a:extLst>
          </p:cNvPr>
          <p:cNvPicPr>
            <a:picLocks noChangeAspect="1"/>
          </p:cNvPicPr>
          <p:nvPr/>
        </p:nvPicPr>
        <p:blipFill>
          <a:blip r:embed="rId2"/>
          <a:stretch>
            <a:fillRect/>
          </a:stretch>
        </p:blipFill>
        <p:spPr>
          <a:xfrm>
            <a:off x="3487142" y="2714293"/>
            <a:ext cx="4420425" cy="831888"/>
          </a:xfrm>
          <a:prstGeom prst="rect">
            <a:avLst/>
          </a:prstGeom>
        </p:spPr>
      </p:pic>
      <p:sp>
        <p:nvSpPr>
          <p:cNvPr id="6" name="TextBox 5">
            <a:extLst>
              <a:ext uri="{FF2B5EF4-FFF2-40B4-BE49-F238E27FC236}">
                <a16:creationId xmlns:a16="http://schemas.microsoft.com/office/drawing/2014/main" id="{1A85E4DA-269C-6397-FD51-69E6BC4A64C8}"/>
              </a:ext>
            </a:extLst>
          </p:cNvPr>
          <p:cNvSpPr txBox="1"/>
          <p:nvPr/>
        </p:nvSpPr>
        <p:spPr>
          <a:xfrm>
            <a:off x="4049183" y="3130237"/>
            <a:ext cx="3296345" cy="938719"/>
          </a:xfrm>
          <a:prstGeom prst="rect">
            <a:avLst/>
          </a:prstGeom>
          <a:noFill/>
        </p:spPr>
        <p:txBody>
          <a:bodyPr wrap="square" rtlCol="0">
            <a:spAutoFit/>
          </a:bodyPr>
          <a:lstStyle/>
          <a:p>
            <a:pPr algn="ctr" fontAlgn="base">
              <a:lnSpc>
                <a:spcPct val="150000"/>
              </a:lnSpc>
            </a:pPr>
            <a:r>
              <a:rPr lang="en-GB" sz="4000" b="1" spc="300" dirty="0">
                <a:solidFill>
                  <a:srgbClr val="1782B9"/>
                </a:solidFill>
                <a:latin typeface="Myriad Pro Semibold" panose="020B0503030403020204" pitchFamily="34" charset="0"/>
              </a:rPr>
              <a:t>GO IF</a:t>
            </a:r>
          </a:p>
        </p:txBody>
      </p:sp>
      <p:pic>
        <p:nvPicPr>
          <p:cNvPr id="7" name="Picture 6" descr="A picture containing text, clipart, vector graphics&#10;&#10;Description automatically generated">
            <a:extLst>
              <a:ext uri="{FF2B5EF4-FFF2-40B4-BE49-F238E27FC236}">
                <a16:creationId xmlns:a16="http://schemas.microsoft.com/office/drawing/2014/main" id="{2FD04145-CF2D-5228-7115-4DC4CB28D77E}"/>
              </a:ext>
            </a:extLst>
          </p:cNvPr>
          <p:cNvPicPr>
            <a:picLocks noChangeAspect="1"/>
          </p:cNvPicPr>
          <p:nvPr/>
        </p:nvPicPr>
        <p:blipFill>
          <a:blip r:embed="rId3"/>
          <a:stretch>
            <a:fillRect/>
          </a:stretch>
        </p:blipFill>
        <p:spPr>
          <a:xfrm rot="5400000">
            <a:off x="9296509" y="2383858"/>
            <a:ext cx="3886540" cy="1899216"/>
          </a:xfrm>
          <a:prstGeom prst="rect">
            <a:avLst/>
          </a:prstGeom>
        </p:spPr>
      </p:pic>
      <p:pic>
        <p:nvPicPr>
          <p:cNvPr id="8" name="Picture 7">
            <a:extLst>
              <a:ext uri="{FF2B5EF4-FFF2-40B4-BE49-F238E27FC236}">
                <a16:creationId xmlns:a16="http://schemas.microsoft.com/office/drawing/2014/main" id="{FE466774-2AF6-5B8C-61E8-6BED34A1E42C}"/>
              </a:ext>
            </a:extLst>
          </p:cNvPr>
          <p:cNvPicPr>
            <a:picLocks noChangeAspect="1"/>
          </p:cNvPicPr>
          <p:nvPr/>
        </p:nvPicPr>
        <p:blipFill rotWithShape="1">
          <a:blip r:embed="rId4"/>
          <a:srcRect r="67954"/>
          <a:stretch/>
        </p:blipFill>
        <p:spPr>
          <a:xfrm rot="10800000">
            <a:off x="2614" y="1021707"/>
            <a:ext cx="2265529" cy="5203549"/>
          </a:xfrm>
          <a:prstGeom prst="rect">
            <a:avLst/>
          </a:prstGeom>
        </p:spPr>
      </p:pic>
      <p:pic>
        <p:nvPicPr>
          <p:cNvPr id="2" name="Picture 1" descr="Logo, company name&#10;&#10;Description automatically generated">
            <a:extLst>
              <a:ext uri="{FF2B5EF4-FFF2-40B4-BE49-F238E27FC236}">
                <a16:creationId xmlns:a16="http://schemas.microsoft.com/office/drawing/2014/main" id="{BDF3834E-A1DD-7736-16EF-DFE88F075E15}"/>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3014058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9116870"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1313637" y="4299465"/>
            <a:ext cx="1552116" cy="356495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379702" y="1343438"/>
            <a:ext cx="9379537" cy="4812856"/>
          </a:xfrm>
          <a:prstGeom prst="rect">
            <a:avLst/>
          </a:prstGeom>
          <a:noFill/>
        </p:spPr>
        <p:txBody>
          <a:bodyPr wrap="square" rtlCol="0">
            <a:spAutoFit/>
          </a:bodyPr>
          <a:lstStyle/>
          <a:p>
            <a:pPr fontAlgn="base">
              <a:lnSpc>
                <a:spcPct val="150000"/>
              </a:lnSpc>
            </a:pPr>
            <a:r>
              <a:rPr lang="en-GB" b="1" spc="300" dirty="0">
                <a:solidFill>
                  <a:srgbClr val="1782B9"/>
                </a:solidFill>
                <a:latin typeface="Myriad Pro Semibold" panose="020B0503030403020204" pitchFamily="34" charset="0"/>
              </a:rPr>
              <a:t>G</a:t>
            </a:r>
            <a:r>
              <a:rPr lang="en-GB" b="1" spc="300" dirty="0">
                <a:solidFill>
                  <a:schemeClr val="bg2">
                    <a:lumMod val="90000"/>
                  </a:schemeClr>
                </a:solidFill>
                <a:latin typeface="Myriad Pro Semibold" panose="020B0503030403020204" pitchFamily="34" charset="0"/>
              </a:rPr>
              <a:t>O IF | </a:t>
            </a:r>
            <a:r>
              <a:rPr lang="en-GB" b="1" spc="300" dirty="0">
                <a:solidFill>
                  <a:srgbClr val="1782B9"/>
                </a:solidFill>
                <a:latin typeface="Myriad Pro Semibold" panose="020B0503030403020204" pitchFamily="34" charset="0"/>
              </a:rPr>
              <a:t>GROWTH</a:t>
            </a:r>
          </a:p>
          <a:p>
            <a:pPr>
              <a:lnSpc>
                <a:spcPts val="2560"/>
              </a:lnSpc>
              <a:spcBef>
                <a:spcPts val="600"/>
              </a:spcBef>
              <a:spcAft>
                <a:spcPts val="1200"/>
              </a:spcAft>
            </a:pPr>
            <a:r>
              <a:rPr lang="en-GB" dirty="0">
                <a:latin typeface="Myriad Pro Light" panose="020B0403030403020204" pitchFamily="34" charset="0"/>
              </a:rPr>
              <a:t>“We want to start a new project because we want to do more. We want to have a bigger footprint in the community.” </a:t>
            </a:r>
          </a:p>
          <a:p>
            <a:pPr>
              <a:lnSpc>
                <a:spcPts val="2560"/>
              </a:lnSpc>
              <a:spcBef>
                <a:spcPts val="600"/>
              </a:spcBef>
              <a:spcAft>
                <a:spcPts val="1200"/>
              </a:spcAft>
            </a:pPr>
            <a:r>
              <a:rPr lang="en-GB" dirty="0">
                <a:latin typeface="Myriad Pro Light" panose="020B0403030403020204" pitchFamily="34" charset="0"/>
              </a:rPr>
              <a:t>Growth is usually good, but if this is the primary catalyst for starting a new project, then you are focussing more on your own objective(s) rather than the personal objectives of the people you are trying to serve. Churches can also think that starting more community initiatives may have the side-effect of attracting people to their church, resulting in a larger church congregation, but if that’s your main reason for starting up an initiative, you might need to think again. </a:t>
            </a:r>
          </a:p>
          <a:p>
            <a:pPr>
              <a:lnSpc>
                <a:spcPts val="2560"/>
              </a:lnSpc>
              <a:spcBef>
                <a:spcPts val="600"/>
              </a:spcBef>
              <a:spcAft>
                <a:spcPts val="1200"/>
              </a:spcAft>
            </a:pPr>
            <a:r>
              <a:rPr lang="en-GB" dirty="0">
                <a:latin typeface="Myriad Pro Light" panose="020B0403030403020204" pitchFamily="34" charset="0"/>
              </a:rPr>
              <a:t>A good question to ask: </a:t>
            </a:r>
            <a:r>
              <a:rPr lang="en-GB" b="1" i="1" dirty="0">
                <a:latin typeface="Myriad Pro Semibold" panose="020B0503030403020204" pitchFamily="34" charset="0"/>
              </a:rPr>
              <a:t>Does it matter if the people you support never join your church?</a:t>
            </a:r>
          </a:p>
          <a:p>
            <a:pPr>
              <a:lnSpc>
                <a:spcPts val="2560"/>
              </a:lnSpc>
              <a:spcBef>
                <a:spcPts val="600"/>
              </a:spcBef>
              <a:spcAft>
                <a:spcPts val="1200"/>
              </a:spcAft>
            </a:pPr>
            <a:r>
              <a:rPr lang="en-GB" dirty="0">
                <a:latin typeface="Myriad Pro Light" panose="020B0403030403020204" pitchFamily="34" charset="0"/>
              </a:rPr>
              <a:t> </a:t>
            </a:r>
          </a:p>
          <a:p>
            <a:pPr fontAlgn="base">
              <a:lnSpc>
                <a:spcPct val="150000"/>
              </a:lnSpc>
            </a:pPr>
            <a:endParaRPr lang="en-GB" b="1" spc="300" dirty="0">
              <a:solidFill>
                <a:srgbClr val="1782B9"/>
              </a:solidFill>
              <a:latin typeface="Myriad Pro Semibold" panose="020B0503030403020204" pitchFamily="34" charset="0"/>
            </a:endParaRPr>
          </a:p>
        </p:txBody>
      </p:sp>
      <p:pic>
        <p:nvPicPr>
          <p:cNvPr id="4" name="Picture 3" descr="Logo&#10;&#10;Description automatically generated">
            <a:extLst>
              <a:ext uri="{FF2B5EF4-FFF2-40B4-BE49-F238E27FC236}">
                <a16:creationId xmlns:a16="http://schemas.microsoft.com/office/drawing/2014/main" id="{7CE8FAEC-A5F9-00A7-3639-8D1132F1C1C0}"/>
              </a:ext>
            </a:extLst>
          </p:cNvPr>
          <p:cNvPicPr>
            <a:picLocks noChangeAspect="1"/>
          </p:cNvPicPr>
          <p:nvPr/>
        </p:nvPicPr>
        <p:blipFill>
          <a:blip r:embed="rId4"/>
          <a:stretch>
            <a:fillRect/>
          </a:stretch>
        </p:blipFill>
        <p:spPr>
          <a:xfrm>
            <a:off x="307217" y="347869"/>
            <a:ext cx="1922586" cy="361815"/>
          </a:xfrm>
          <a:prstGeom prst="rect">
            <a:avLst/>
          </a:prstGeom>
        </p:spPr>
      </p:pic>
      <p:sp>
        <p:nvSpPr>
          <p:cNvPr id="6" name="TextBox 5">
            <a:extLst>
              <a:ext uri="{FF2B5EF4-FFF2-40B4-BE49-F238E27FC236}">
                <a16:creationId xmlns:a16="http://schemas.microsoft.com/office/drawing/2014/main" id="{1A85E4DA-269C-6397-FD51-69E6BC4A64C8}"/>
              </a:ext>
            </a:extLst>
          </p:cNvPr>
          <p:cNvSpPr txBox="1"/>
          <p:nvPr/>
        </p:nvSpPr>
        <p:spPr>
          <a:xfrm>
            <a:off x="307216" y="542424"/>
            <a:ext cx="1869601" cy="430887"/>
          </a:xfrm>
          <a:prstGeom prst="rect">
            <a:avLst/>
          </a:prstGeom>
          <a:noFill/>
        </p:spPr>
        <p:txBody>
          <a:bodyPr wrap="square" rtlCol="0">
            <a:spAutoFit/>
          </a:bodyPr>
          <a:lstStyle/>
          <a:p>
            <a:pPr algn="ctr" fontAlgn="base">
              <a:lnSpc>
                <a:spcPct val="150000"/>
              </a:lnSpc>
            </a:pPr>
            <a:r>
              <a:rPr lang="en-GB" sz="1600" b="1" spc="300" dirty="0">
                <a:solidFill>
                  <a:srgbClr val="1782B9"/>
                </a:solidFill>
                <a:latin typeface="Myriad Pro Semibold" panose="020B0503030403020204" pitchFamily="34" charset="0"/>
              </a:rPr>
              <a:t>GO IF</a:t>
            </a:r>
          </a:p>
        </p:txBody>
      </p:sp>
      <p:pic>
        <p:nvPicPr>
          <p:cNvPr id="3" name="Picture 2" descr="Logo, company name&#10;&#10;Description automatically generated">
            <a:extLst>
              <a:ext uri="{FF2B5EF4-FFF2-40B4-BE49-F238E27FC236}">
                <a16:creationId xmlns:a16="http://schemas.microsoft.com/office/drawing/2014/main" id="{8B889EC4-91AC-4565-FE4F-B612F5135F66}"/>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4143937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9116870"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1313637" y="4299465"/>
            <a:ext cx="1552116" cy="356495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379702" y="1822387"/>
            <a:ext cx="9379537" cy="1569013"/>
          </a:xfrm>
          <a:prstGeom prst="rect">
            <a:avLst/>
          </a:prstGeom>
          <a:noFill/>
        </p:spPr>
        <p:txBody>
          <a:bodyPr wrap="square" rtlCol="0">
            <a:spAutoFit/>
          </a:bodyPr>
          <a:lstStyle/>
          <a:p>
            <a:pPr fontAlgn="base">
              <a:lnSpc>
                <a:spcPct val="150000"/>
              </a:lnSpc>
            </a:pPr>
            <a:r>
              <a:rPr lang="en-GB" b="1" spc="300" dirty="0">
                <a:solidFill>
                  <a:schemeClr val="bg2">
                    <a:lumMod val="90000"/>
                  </a:schemeClr>
                </a:solidFill>
                <a:latin typeface="Myriad Pro Semibold" panose="020B0503030403020204" pitchFamily="34" charset="0"/>
              </a:rPr>
              <a:t>G</a:t>
            </a:r>
            <a:r>
              <a:rPr lang="en-GB" b="1" spc="300" dirty="0">
                <a:solidFill>
                  <a:srgbClr val="1782B9"/>
                </a:solidFill>
                <a:latin typeface="Myriad Pro Semibold" panose="020B0503030403020204" pitchFamily="34" charset="0"/>
              </a:rPr>
              <a:t>O</a:t>
            </a:r>
            <a:r>
              <a:rPr lang="en-GB" b="1" spc="300" dirty="0">
                <a:solidFill>
                  <a:schemeClr val="bg2">
                    <a:lumMod val="90000"/>
                  </a:schemeClr>
                </a:solidFill>
                <a:latin typeface="Myriad Pro Semibold" panose="020B0503030403020204" pitchFamily="34" charset="0"/>
              </a:rPr>
              <a:t> IF | </a:t>
            </a:r>
            <a:r>
              <a:rPr lang="en-GB" b="1" spc="300" dirty="0">
                <a:solidFill>
                  <a:srgbClr val="1782B9"/>
                </a:solidFill>
                <a:latin typeface="Myriad Pro Semibold" panose="020B0503030403020204" pitchFamily="34" charset="0"/>
              </a:rPr>
              <a:t>OUTSIDE INFLUENCE</a:t>
            </a:r>
          </a:p>
          <a:p>
            <a:pPr>
              <a:lnSpc>
                <a:spcPts val="2660"/>
              </a:lnSpc>
              <a:spcAft>
                <a:spcPts val="1200"/>
              </a:spcAft>
            </a:pPr>
            <a:r>
              <a:rPr lang="en-GB" dirty="0">
                <a:latin typeface="Myriad Pro Light" panose="020B0403030403020204" pitchFamily="34" charset="0"/>
              </a:rPr>
              <a:t>“We started a new project because the Council asked us to do it.”</a:t>
            </a:r>
          </a:p>
          <a:p>
            <a:pPr>
              <a:lnSpc>
                <a:spcPts val="2660"/>
              </a:lnSpc>
              <a:spcAft>
                <a:spcPts val="1200"/>
              </a:spcAft>
            </a:pPr>
            <a:r>
              <a:rPr lang="en-GB" dirty="0">
                <a:latin typeface="Myriad Pro Light" panose="020B0403030403020204" pitchFamily="34" charset="0"/>
              </a:rPr>
              <a:t>Being asked and trusted to run a new initiative by the Council represents a nod of approval for the good work your church already does and deepens the relationship with local government bodies. It can also be a great opportunity to raise the profile of your church in the community. </a:t>
            </a:r>
          </a:p>
          <a:p>
            <a:pPr>
              <a:lnSpc>
                <a:spcPts val="2660"/>
              </a:lnSpc>
              <a:spcAft>
                <a:spcPts val="1200"/>
              </a:spcAft>
            </a:pPr>
            <a:r>
              <a:rPr lang="en-GB" dirty="0">
                <a:latin typeface="Myriad Pro Light" panose="020B0403030403020204" pitchFamily="34" charset="0"/>
              </a:rPr>
              <a:t>A good question to ask: </a:t>
            </a:r>
            <a:r>
              <a:rPr lang="en-GB" b="1" i="1" dirty="0">
                <a:latin typeface="Myriad Pro Semibold" panose="020B0503030403020204" pitchFamily="34" charset="0"/>
              </a:rPr>
              <a:t>Does this fit with our own vision?</a:t>
            </a:r>
            <a:r>
              <a:rPr lang="en-GB" dirty="0">
                <a:latin typeface="Myriad Pro Light" panose="020B0403030403020204" pitchFamily="34" charset="0"/>
              </a:rPr>
              <a:t> </a:t>
            </a:r>
          </a:p>
        </p:txBody>
      </p:sp>
      <p:pic>
        <p:nvPicPr>
          <p:cNvPr id="4" name="Picture 3" descr="Logo&#10;&#10;Description automatically generated">
            <a:extLst>
              <a:ext uri="{FF2B5EF4-FFF2-40B4-BE49-F238E27FC236}">
                <a16:creationId xmlns:a16="http://schemas.microsoft.com/office/drawing/2014/main" id="{7CE8FAEC-A5F9-00A7-3639-8D1132F1C1C0}"/>
              </a:ext>
            </a:extLst>
          </p:cNvPr>
          <p:cNvPicPr>
            <a:picLocks noChangeAspect="1"/>
          </p:cNvPicPr>
          <p:nvPr/>
        </p:nvPicPr>
        <p:blipFill>
          <a:blip r:embed="rId4"/>
          <a:stretch>
            <a:fillRect/>
          </a:stretch>
        </p:blipFill>
        <p:spPr>
          <a:xfrm>
            <a:off x="307217" y="347869"/>
            <a:ext cx="1922586" cy="361815"/>
          </a:xfrm>
          <a:prstGeom prst="rect">
            <a:avLst/>
          </a:prstGeom>
        </p:spPr>
      </p:pic>
      <p:sp>
        <p:nvSpPr>
          <p:cNvPr id="6" name="TextBox 5">
            <a:extLst>
              <a:ext uri="{FF2B5EF4-FFF2-40B4-BE49-F238E27FC236}">
                <a16:creationId xmlns:a16="http://schemas.microsoft.com/office/drawing/2014/main" id="{1A85E4DA-269C-6397-FD51-69E6BC4A64C8}"/>
              </a:ext>
            </a:extLst>
          </p:cNvPr>
          <p:cNvSpPr txBox="1"/>
          <p:nvPr/>
        </p:nvSpPr>
        <p:spPr>
          <a:xfrm>
            <a:off x="307216" y="542424"/>
            <a:ext cx="1869601" cy="430887"/>
          </a:xfrm>
          <a:prstGeom prst="rect">
            <a:avLst/>
          </a:prstGeom>
          <a:noFill/>
        </p:spPr>
        <p:txBody>
          <a:bodyPr wrap="square" rtlCol="0">
            <a:spAutoFit/>
          </a:bodyPr>
          <a:lstStyle/>
          <a:p>
            <a:pPr algn="ctr" fontAlgn="base">
              <a:lnSpc>
                <a:spcPct val="150000"/>
              </a:lnSpc>
            </a:pPr>
            <a:r>
              <a:rPr lang="en-GB" sz="1600" b="1" spc="300" dirty="0">
                <a:solidFill>
                  <a:srgbClr val="1782B9"/>
                </a:solidFill>
                <a:latin typeface="Myriad Pro Semibold" panose="020B0503030403020204" pitchFamily="34" charset="0"/>
              </a:rPr>
              <a:t>GO IF</a:t>
            </a:r>
          </a:p>
        </p:txBody>
      </p:sp>
      <p:pic>
        <p:nvPicPr>
          <p:cNvPr id="3" name="Picture 2" descr="Logo, company name&#10;&#10;Description automatically generated">
            <a:extLst>
              <a:ext uri="{FF2B5EF4-FFF2-40B4-BE49-F238E27FC236}">
                <a16:creationId xmlns:a16="http://schemas.microsoft.com/office/drawing/2014/main" id="{EE1C7380-D713-2E4C-31CC-7B91EAD9C384}"/>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720309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9116870"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1313637" y="4299465"/>
            <a:ext cx="1552116" cy="356495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379702" y="1822387"/>
            <a:ext cx="9627217" cy="1569013"/>
          </a:xfrm>
          <a:prstGeom prst="rect">
            <a:avLst/>
          </a:prstGeom>
          <a:noFill/>
        </p:spPr>
        <p:txBody>
          <a:bodyPr wrap="square" rtlCol="0">
            <a:spAutoFit/>
          </a:bodyPr>
          <a:lstStyle/>
          <a:p>
            <a:pPr fontAlgn="base">
              <a:lnSpc>
                <a:spcPct val="150000"/>
              </a:lnSpc>
            </a:pPr>
            <a:r>
              <a:rPr lang="en-GB" b="1" spc="300" dirty="0">
                <a:solidFill>
                  <a:schemeClr val="bg2">
                    <a:lumMod val="90000"/>
                  </a:schemeClr>
                </a:solidFill>
                <a:latin typeface="Myriad Pro Semibold" panose="020B0503030403020204" pitchFamily="34" charset="0"/>
              </a:rPr>
              <a:t>GO </a:t>
            </a:r>
            <a:r>
              <a:rPr lang="en-GB" b="1" spc="300" dirty="0">
                <a:solidFill>
                  <a:srgbClr val="1782B9"/>
                </a:solidFill>
                <a:latin typeface="Myriad Pro Semibold" panose="020B0503030403020204" pitchFamily="34" charset="0"/>
              </a:rPr>
              <a:t>I</a:t>
            </a:r>
            <a:r>
              <a:rPr lang="en-GB" b="1" spc="300" dirty="0">
                <a:solidFill>
                  <a:schemeClr val="bg2">
                    <a:lumMod val="90000"/>
                  </a:schemeClr>
                </a:solidFill>
                <a:latin typeface="Myriad Pro Semibold" panose="020B0503030403020204" pitchFamily="34" charset="0"/>
              </a:rPr>
              <a:t>F | </a:t>
            </a:r>
            <a:r>
              <a:rPr lang="en-GB" b="1" spc="300" dirty="0">
                <a:solidFill>
                  <a:srgbClr val="1782B9"/>
                </a:solidFill>
                <a:latin typeface="Myriad Pro Semibold" panose="020B0503030403020204" pitchFamily="34" charset="0"/>
              </a:rPr>
              <a:t>IDEAS</a:t>
            </a:r>
          </a:p>
          <a:p>
            <a:pPr>
              <a:lnSpc>
                <a:spcPts val="2660"/>
              </a:lnSpc>
              <a:spcAft>
                <a:spcPts val="1200"/>
              </a:spcAft>
            </a:pPr>
            <a:r>
              <a:rPr lang="en-GB" dirty="0">
                <a:latin typeface="Myriad Pro Light" panose="020B0403030403020204" pitchFamily="34" charset="0"/>
              </a:rPr>
              <a:t>“We have this great idea that we know will work.”</a:t>
            </a:r>
          </a:p>
          <a:p>
            <a:pPr>
              <a:lnSpc>
                <a:spcPts val="2660"/>
              </a:lnSpc>
              <a:spcAft>
                <a:spcPts val="1200"/>
              </a:spcAft>
            </a:pPr>
            <a:r>
              <a:rPr lang="en-GB" dirty="0">
                <a:latin typeface="Myriad Pro Light" panose="020B0403030403020204" pitchFamily="34" charset="0"/>
              </a:rPr>
              <a:t>You may be full of amazing ideas about what you could do as a church to play your part in your community. You may even have just one great big idea that you think will have an outstanding impact on improving local people’s lives. But simply having an idea shouldn’t be the deciding factor. </a:t>
            </a:r>
          </a:p>
          <a:p>
            <a:pPr>
              <a:lnSpc>
                <a:spcPts val="2660"/>
              </a:lnSpc>
              <a:spcAft>
                <a:spcPts val="1200"/>
              </a:spcAft>
            </a:pPr>
            <a:r>
              <a:rPr lang="en-GB" dirty="0">
                <a:latin typeface="Myriad Pro Light" panose="020B0403030403020204" pitchFamily="34" charset="0"/>
              </a:rPr>
              <a:t>A good question to ask: </a:t>
            </a:r>
            <a:r>
              <a:rPr lang="en-GB" b="1" i="1" dirty="0">
                <a:latin typeface="Myriad Pro Semibold" panose="020B0503030403020204" pitchFamily="34" charset="0"/>
              </a:rPr>
              <a:t>Do we know that this idea truly meets the needs of people in our community?</a:t>
            </a:r>
          </a:p>
        </p:txBody>
      </p:sp>
      <p:pic>
        <p:nvPicPr>
          <p:cNvPr id="4" name="Picture 3" descr="Logo&#10;&#10;Description automatically generated">
            <a:extLst>
              <a:ext uri="{FF2B5EF4-FFF2-40B4-BE49-F238E27FC236}">
                <a16:creationId xmlns:a16="http://schemas.microsoft.com/office/drawing/2014/main" id="{7CE8FAEC-A5F9-00A7-3639-8D1132F1C1C0}"/>
              </a:ext>
            </a:extLst>
          </p:cNvPr>
          <p:cNvPicPr>
            <a:picLocks noChangeAspect="1"/>
          </p:cNvPicPr>
          <p:nvPr/>
        </p:nvPicPr>
        <p:blipFill>
          <a:blip r:embed="rId4"/>
          <a:stretch>
            <a:fillRect/>
          </a:stretch>
        </p:blipFill>
        <p:spPr>
          <a:xfrm>
            <a:off x="307217" y="347869"/>
            <a:ext cx="1922586" cy="361815"/>
          </a:xfrm>
          <a:prstGeom prst="rect">
            <a:avLst/>
          </a:prstGeom>
        </p:spPr>
      </p:pic>
      <p:sp>
        <p:nvSpPr>
          <p:cNvPr id="6" name="TextBox 5">
            <a:extLst>
              <a:ext uri="{FF2B5EF4-FFF2-40B4-BE49-F238E27FC236}">
                <a16:creationId xmlns:a16="http://schemas.microsoft.com/office/drawing/2014/main" id="{1A85E4DA-269C-6397-FD51-69E6BC4A64C8}"/>
              </a:ext>
            </a:extLst>
          </p:cNvPr>
          <p:cNvSpPr txBox="1"/>
          <p:nvPr/>
        </p:nvSpPr>
        <p:spPr>
          <a:xfrm>
            <a:off x="307216" y="542424"/>
            <a:ext cx="1869601" cy="430887"/>
          </a:xfrm>
          <a:prstGeom prst="rect">
            <a:avLst/>
          </a:prstGeom>
          <a:noFill/>
        </p:spPr>
        <p:txBody>
          <a:bodyPr wrap="square" rtlCol="0">
            <a:spAutoFit/>
          </a:bodyPr>
          <a:lstStyle/>
          <a:p>
            <a:pPr algn="ctr" fontAlgn="base">
              <a:lnSpc>
                <a:spcPct val="150000"/>
              </a:lnSpc>
            </a:pPr>
            <a:r>
              <a:rPr lang="en-GB" sz="1600" b="1" spc="300" dirty="0">
                <a:solidFill>
                  <a:srgbClr val="1782B9"/>
                </a:solidFill>
                <a:latin typeface="Myriad Pro Semibold" panose="020B0503030403020204" pitchFamily="34" charset="0"/>
              </a:rPr>
              <a:t>GO IF</a:t>
            </a:r>
          </a:p>
        </p:txBody>
      </p:sp>
      <p:pic>
        <p:nvPicPr>
          <p:cNvPr id="3" name="Picture 2" descr="Logo, company name&#10;&#10;Description automatically generated">
            <a:extLst>
              <a:ext uri="{FF2B5EF4-FFF2-40B4-BE49-F238E27FC236}">
                <a16:creationId xmlns:a16="http://schemas.microsoft.com/office/drawing/2014/main" id="{7BDADE38-4F1F-B196-CE73-00B6B6408C86}"/>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2215206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rotWithShape="1">
          <a:blip r:embed="rId2"/>
          <a:srcRect r="25583"/>
          <a:stretch/>
        </p:blipFill>
        <p:spPr>
          <a:xfrm>
            <a:off x="9116870" y="0"/>
            <a:ext cx="3075130" cy="2019300"/>
          </a:xfrm>
          <a:prstGeom prst="rect">
            <a:avLst/>
          </a:prstGeom>
        </p:spPr>
      </p:pic>
      <p:pic>
        <p:nvPicPr>
          <p:cNvPr id="12" name="Picture 11" descr="Graphical user interface&#10;&#10;Description automatically generated">
            <a:extLst>
              <a:ext uri="{FF2B5EF4-FFF2-40B4-BE49-F238E27FC236}">
                <a16:creationId xmlns:a16="http://schemas.microsoft.com/office/drawing/2014/main" id="{FE0EBCB9-3CB5-9352-EA3E-C84ED453EAD9}"/>
              </a:ext>
            </a:extLst>
          </p:cNvPr>
          <p:cNvPicPr>
            <a:picLocks noChangeAspect="1"/>
          </p:cNvPicPr>
          <p:nvPr/>
        </p:nvPicPr>
        <p:blipFill>
          <a:blip r:embed="rId3"/>
          <a:stretch>
            <a:fillRect/>
          </a:stretch>
        </p:blipFill>
        <p:spPr>
          <a:xfrm>
            <a:off x="-1" y="1237826"/>
            <a:ext cx="10898909" cy="4162778"/>
          </a:xfrm>
          <a:prstGeom prst="rect">
            <a:avLst/>
          </a:prstGeom>
        </p:spPr>
      </p:pic>
      <p:pic>
        <p:nvPicPr>
          <p:cNvPr id="4" name="Picture 3" descr="Logo, company name&#10;&#10;Description automatically generated">
            <a:extLst>
              <a:ext uri="{FF2B5EF4-FFF2-40B4-BE49-F238E27FC236}">
                <a16:creationId xmlns:a16="http://schemas.microsoft.com/office/drawing/2014/main" id="{EF857246-393E-F3B3-A1FF-778962931334}"/>
              </a:ext>
            </a:extLst>
          </p:cNvPr>
          <p:cNvPicPr>
            <a:picLocks noChangeAspect="1"/>
          </p:cNvPicPr>
          <p:nvPr/>
        </p:nvPicPr>
        <p:blipFill>
          <a:blip r:embed="rId4"/>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36886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9116870"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1313637" y="4299465"/>
            <a:ext cx="1552116" cy="356495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379702" y="1715011"/>
            <a:ext cx="9379537" cy="3538795"/>
          </a:xfrm>
          <a:prstGeom prst="rect">
            <a:avLst/>
          </a:prstGeom>
          <a:noFill/>
        </p:spPr>
        <p:txBody>
          <a:bodyPr wrap="square" rtlCol="0">
            <a:spAutoFit/>
          </a:bodyPr>
          <a:lstStyle/>
          <a:p>
            <a:pPr fontAlgn="base">
              <a:lnSpc>
                <a:spcPct val="150000"/>
              </a:lnSpc>
            </a:pPr>
            <a:r>
              <a:rPr lang="en-GB" b="1" spc="300" dirty="0">
                <a:solidFill>
                  <a:schemeClr val="bg2">
                    <a:lumMod val="90000"/>
                  </a:schemeClr>
                </a:solidFill>
                <a:latin typeface="Myriad Pro Semibold" panose="020B0503030403020204" pitchFamily="34" charset="0"/>
              </a:rPr>
              <a:t>GO I</a:t>
            </a:r>
            <a:r>
              <a:rPr lang="en-GB" b="1" spc="300" dirty="0">
                <a:solidFill>
                  <a:srgbClr val="1782B9"/>
                </a:solidFill>
                <a:latin typeface="Myriad Pro Semibold" panose="020B0503030403020204" pitchFamily="34" charset="0"/>
              </a:rPr>
              <a:t>F</a:t>
            </a:r>
            <a:r>
              <a:rPr lang="en-GB" b="1" spc="300" dirty="0">
                <a:solidFill>
                  <a:schemeClr val="bg2">
                    <a:lumMod val="90000"/>
                  </a:schemeClr>
                </a:solidFill>
                <a:latin typeface="Myriad Pro Semibold" panose="020B0503030403020204" pitchFamily="34" charset="0"/>
              </a:rPr>
              <a:t> | </a:t>
            </a:r>
            <a:r>
              <a:rPr lang="en-GB" b="1" spc="300" dirty="0">
                <a:solidFill>
                  <a:srgbClr val="1782B9"/>
                </a:solidFill>
                <a:latin typeface="Myriad Pro Semibold" panose="020B0503030403020204" pitchFamily="34" charset="0"/>
              </a:rPr>
              <a:t>FUNDING</a:t>
            </a:r>
          </a:p>
          <a:p>
            <a:pPr>
              <a:lnSpc>
                <a:spcPts val="2660"/>
              </a:lnSpc>
              <a:spcAft>
                <a:spcPts val="1200"/>
              </a:spcAft>
            </a:pPr>
            <a:r>
              <a:rPr lang="en-GB" dirty="0">
                <a:latin typeface="Myriad Pro Light" panose="020B0403030403020204" pitchFamily="34" charset="0"/>
              </a:rPr>
              <a:t>“The money for it is already there. So, why not?”</a:t>
            </a:r>
          </a:p>
          <a:p>
            <a:pPr>
              <a:lnSpc>
                <a:spcPts val="2660"/>
              </a:lnSpc>
              <a:spcAft>
                <a:spcPts val="1200"/>
              </a:spcAft>
            </a:pPr>
            <a:r>
              <a:rPr lang="en-GB" dirty="0">
                <a:latin typeface="Myriad Pro Light" panose="020B0403030403020204" pitchFamily="34" charset="0"/>
              </a:rPr>
              <a:t>You may have been given the offer of some funding to run a project in your local community. Funding is often an essential resource, but, ideally, securing resources should be part of your project plan rather than the main motivation to get into action. Otherwise, you could find yourself with an unsustainable project so that when the funding ends, so does your initiative. </a:t>
            </a:r>
          </a:p>
          <a:p>
            <a:pPr>
              <a:lnSpc>
                <a:spcPts val="2660"/>
              </a:lnSpc>
              <a:spcAft>
                <a:spcPts val="1200"/>
              </a:spcAft>
            </a:pPr>
            <a:r>
              <a:rPr lang="en-GB" dirty="0">
                <a:latin typeface="Myriad Pro Light" panose="020B0403030403020204" pitchFamily="34" charset="0"/>
              </a:rPr>
              <a:t>A good question to ask: </a:t>
            </a:r>
            <a:r>
              <a:rPr lang="en-GB" b="1" i="1" dirty="0">
                <a:latin typeface="Myriad Pro Semibold" panose="020B0503030403020204" pitchFamily="34" charset="0"/>
              </a:rPr>
              <a:t>Would we do this project if the funding wasn’t in place?</a:t>
            </a:r>
          </a:p>
          <a:p>
            <a:endParaRPr lang="en-GB" dirty="0"/>
          </a:p>
          <a:p>
            <a:pPr>
              <a:lnSpc>
                <a:spcPts val="2660"/>
              </a:lnSpc>
              <a:spcBef>
                <a:spcPts val="600"/>
              </a:spcBef>
              <a:spcAft>
                <a:spcPts val="1200"/>
              </a:spcAft>
            </a:pPr>
            <a:r>
              <a:rPr lang="en-GB" dirty="0">
                <a:latin typeface="Myriad Pro Light" panose="020B0403030403020204" pitchFamily="34" charset="0"/>
              </a:rPr>
              <a:t> </a:t>
            </a:r>
          </a:p>
          <a:p>
            <a:pPr fontAlgn="base">
              <a:lnSpc>
                <a:spcPct val="150000"/>
              </a:lnSpc>
            </a:pPr>
            <a:endParaRPr lang="en-GB" b="1" spc="300" dirty="0">
              <a:solidFill>
                <a:srgbClr val="1782B9"/>
              </a:solidFill>
              <a:latin typeface="Myriad Pro Semibold" panose="020B0503030403020204" pitchFamily="34" charset="0"/>
            </a:endParaRPr>
          </a:p>
        </p:txBody>
      </p:sp>
      <p:pic>
        <p:nvPicPr>
          <p:cNvPr id="4" name="Picture 3" descr="Logo&#10;&#10;Description automatically generated">
            <a:extLst>
              <a:ext uri="{FF2B5EF4-FFF2-40B4-BE49-F238E27FC236}">
                <a16:creationId xmlns:a16="http://schemas.microsoft.com/office/drawing/2014/main" id="{7CE8FAEC-A5F9-00A7-3639-8D1132F1C1C0}"/>
              </a:ext>
            </a:extLst>
          </p:cNvPr>
          <p:cNvPicPr>
            <a:picLocks noChangeAspect="1"/>
          </p:cNvPicPr>
          <p:nvPr/>
        </p:nvPicPr>
        <p:blipFill>
          <a:blip r:embed="rId4"/>
          <a:stretch>
            <a:fillRect/>
          </a:stretch>
        </p:blipFill>
        <p:spPr>
          <a:xfrm>
            <a:off x="307217" y="347869"/>
            <a:ext cx="1922586" cy="361815"/>
          </a:xfrm>
          <a:prstGeom prst="rect">
            <a:avLst/>
          </a:prstGeom>
        </p:spPr>
      </p:pic>
      <p:sp>
        <p:nvSpPr>
          <p:cNvPr id="6" name="TextBox 5">
            <a:extLst>
              <a:ext uri="{FF2B5EF4-FFF2-40B4-BE49-F238E27FC236}">
                <a16:creationId xmlns:a16="http://schemas.microsoft.com/office/drawing/2014/main" id="{1A85E4DA-269C-6397-FD51-69E6BC4A64C8}"/>
              </a:ext>
            </a:extLst>
          </p:cNvPr>
          <p:cNvSpPr txBox="1"/>
          <p:nvPr/>
        </p:nvSpPr>
        <p:spPr>
          <a:xfrm>
            <a:off x="307216" y="542424"/>
            <a:ext cx="1869601" cy="430887"/>
          </a:xfrm>
          <a:prstGeom prst="rect">
            <a:avLst/>
          </a:prstGeom>
          <a:noFill/>
        </p:spPr>
        <p:txBody>
          <a:bodyPr wrap="square" rtlCol="0">
            <a:spAutoFit/>
          </a:bodyPr>
          <a:lstStyle/>
          <a:p>
            <a:pPr algn="ctr" fontAlgn="base">
              <a:lnSpc>
                <a:spcPct val="150000"/>
              </a:lnSpc>
            </a:pPr>
            <a:r>
              <a:rPr lang="en-GB" sz="1600" b="1" spc="300" dirty="0">
                <a:solidFill>
                  <a:srgbClr val="1782B9"/>
                </a:solidFill>
                <a:latin typeface="Myriad Pro Semibold" panose="020B0503030403020204" pitchFamily="34" charset="0"/>
              </a:rPr>
              <a:t>GO IF</a:t>
            </a:r>
          </a:p>
        </p:txBody>
      </p:sp>
      <p:pic>
        <p:nvPicPr>
          <p:cNvPr id="3" name="Picture 2" descr="Logo, company name&#10;&#10;Description automatically generated">
            <a:extLst>
              <a:ext uri="{FF2B5EF4-FFF2-40B4-BE49-F238E27FC236}">
                <a16:creationId xmlns:a16="http://schemas.microsoft.com/office/drawing/2014/main" id="{1C56EDCB-D39A-1E99-6287-594BD6B276BF}"/>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5367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5F43B9FA-08FF-C3B0-3B2E-7216436049B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20342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7" name="Picture 6" descr="A tree in a field&#10;&#10;Description automatically generated with medium confidence">
            <a:extLst>
              <a:ext uri="{FF2B5EF4-FFF2-40B4-BE49-F238E27FC236}">
                <a16:creationId xmlns:a16="http://schemas.microsoft.com/office/drawing/2014/main" id="{D1F6B41C-76B4-C194-1F6B-96263BC9305C}"/>
              </a:ext>
            </a:extLst>
          </p:cNvPr>
          <p:cNvPicPr>
            <a:picLocks noChangeAspect="1"/>
          </p:cNvPicPr>
          <p:nvPr/>
        </p:nvPicPr>
        <p:blipFill rotWithShape="1">
          <a:blip r:embed="rId2"/>
          <a:srcRect l="33450" r="21569"/>
          <a:stretch/>
        </p:blipFill>
        <p:spPr>
          <a:xfrm flipH="1">
            <a:off x="-47768" y="0"/>
            <a:ext cx="5484082" cy="6858000"/>
          </a:xfrm>
          <a:prstGeom prst="rect">
            <a:avLst/>
          </a:prstGeom>
        </p:spPr>
      </p:pic>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3"/>
          <a:stretch>
            <a:fillRect/>
          </a:stretch>
        </p:blipFill>
        <p:spPr>
          <a:xfrm>
            <a:off x="2934434"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4"/>
          <a:srcRect r="67954"/>
          <a:stretch/>
        </p:blipFill>
        <p:spPr>
          <a:xfrm rot="5400000">
            <a:off x="8813082" y="4299464"/>
            <a:ext cx="1552116" cy="3564956"/>
          </a:xfrm>
          <a:prstGeom prst="rect">
            <a:avLst/>
          </a:prstGeom>
        </p:spPr>
      </p:pic>
      <p:sp>
        <p:nvSpPr>
          <p:cNvPr id="8" name="TextBox 7">
            <a:extLst>
              <a:ext uri="{FF2B5EF4-FFF2-40B4-BE49-F238E27FC236}">
                <a16:creationId xmlns:a16="http://schemas.microsoft.com/office/drawing/2014/main" id="{D4A7A1A8-B3DF-E593-7712-BC07405F02A8}"/>
              </a:ext>
            </a:extLst>
          </p:cNvPr>
          <p:cNvSpPr txBox="1"/>
          <p:nvPr/>
        </p:nvSpPr>
        <p:spPr>
          <a:xfrm>
            <a:off x="6096000" y="2921827"/>
            <a:ext cx="4208060" cy="877869"/>
          </a:xfrm>
          <a:prstGeom prst="rect">
            <a:avLst/>
          </a:prstGeom>
          <a:noFill/>
        </p:spPr>
        <p:txBody>
          <a:bodyPr wrap="square" rtlCol="0">
            <a:spAutoFit/>
          </a:bodyPr>
          <a:lstStyle/>
          <a:p>
            <a:pPr fontAlgn="base">
              <a:lnSpc>
                <a:spcPct val="150000"/>
              </a:lnSpc>
            </a:pPr>
            <a:r>
              <a:rPr lang="en-GB" b="1" spc="300" dirty="0">
                <a:latin typeface="Myriad Pro Semibold" panose="020B0503030403020204" pitchFamily="34" charset="0"/>
              </a:rPr>
              <a:t>QUESTION</a:t>
            </a:r>
          </a:p>
          <a:p>
            <a:pPr>
              <a:lnSpc>
                <a:spcPct val="150000"/>
              </a:lnSpc>
            </a:pPr>
            <a:r>
              <a:rPr lang="en-GB" dirty="0">
                <a:latin typeface="Myriad Pro Light" panose="020B0403030403020204" pitchFamily="34" charset="0"/>
              </a:rPr>
              <a:t>What made this tree this shape?</a:t>
            </a:r>
          </a:p>
        </p:txBody>
      </p:sp>
      <p:pic>
        <p:nvPicPr>
          <p:cNvPr id="2" name="Picture 1" descr="Logo, company name&#10;&#10;Description automatically generated">
            <a:extLst>
              <a:ext uri="{FF2B5EF4-FFF2-40B4-BE49-F238E27FC236}">
                <a16:creationId xmlns:a16="http://schemas.microsoft.com/office/drawing/2014/main" id="{4FBC16BB-253E-1BBF-9695-C048C9265B6C}"/>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2077176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7" name="Picture 6" descr="A tree in a field&#10;&#10;Description automatically generated with medium confidence">
            <a:extLst>
              <a:ext uri="{FF2B5EF4-FFF2-40B4-BE49-F238E27FC236}">
                <a16:creationId xmlns:a16="http://schemas.microsoft.com/office/drawing/2014/main" id="{D1F6B41C-76B4-C194-1F6B-96263BC9305C}"/>
              </a:ext>
            </a:extLst>
          </p:cNvPr>
          <p:cNvPicPr>
            <a:picLocks noChangeAspect="1"/>
          </p:cNvPicPr>
          <p:nvPr/>
        </p:nvPicPr>
        <p:blipFill rotWithShape="1">
          <a:blip r:embed="rId2"/>
          <a:srcRect l="33450" r="21569"/>
          <a:stretch/>
        </p:blipFill>
        <p:spPr>
          <a:xfrm flipH="1">
            <a:off x="-47768" y="0"/>
            <a:ext cx="5484082" cy="6858000"/>
          </a:xfrm>
          <a:prstGeom prst="rect">
            <a:avLst/>
          </a:prstGeom>
        </p:spPr>
      </p:pic>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3"/>
          <a:stretch>
            <a:fillRect/>
          </a:stretch>
        </p:blipFill>
        <p:spPr>
          <a:xfrm>
            <a:off x="2934434"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4"/>
          <a:srcRect r="67954"/>
          <a:stretch/>
        </p:blipFill>
        <p:spPr>
          <a:xfrm rot="5400000">
            <a:off x="8813082" y="4299464"/>
            <a:ext cx="1552116" cy="3564956"/>
          </a:xfrm>
          <a:prstGeom prst="rect">
            <a:avLst/>
          </a:prstGeom>
        </p:spPr>
      </p:pic>
      <p:sp>
        <p:nvSpPr>
          <p:cNvPr id="8" name="TextBox 7">
            <a:extLst>
              <a:ext uri="{FF2B5EF4-FFF2-40B4-BE49-F238E27FC236}">
                <a16:creationId xmlns:a16="http://schemas.microsoft.com/office/drawing/2014/main" id="{D4A7A1A8-B3DF-E593-7712-BC07405F02A8}"/>
              </a:ext>
            </a:extLst>
          </p:cNvPr>
          <p:cNvSpPr txBox="1"/>
          <p:nvPr/>
        </p:nvSpPr>
        <p:spPr>
          <a:xfrm>
            <a:off x="6095999" y="1497910"/>
            <a:ext cx="4644789" cy="3524747"/>
          </a:xfrm>
          <a:prstGeom prst="rect">
            <a:avLst/>
          </a:prstGeom>
          <a:noFill/>
        </p:spPr>
        <p:txBody>
          <a:bodyPr wrap="square" rtlCol="0">
            <a:spAutoFit/>
          </a:bodyPr>
          <a:lstStyle/>
          <a:p>
            <a:pPr fontAlgn="base">
              <a:lnSpc>
                <a:spcPct val="150000"/>
              </a:lnSpc>
            </a:pPr>
            <a:r>
              <a:rPr lang="en-GB" dirty="0">
                <a:latin typeface="Myriad Pro Light" panose="020B0403030403020204" pitchFamily="34" charset="0"/>
              </a:rPr>
              <a:t>What shaped your community? </a:t>
            </a:r>
          </a:p>
          <a:p>
            <a:pPr fontAlgn="base">
              <a:lnSpc>
                <a:spcPct val="150000"/>
              </a:lnSpc>
              <a:spcAft>
                <a:spcPts val="1200"/>
              </a:spcAft>
            </a:pPr>
            <a:r>
              <a:rPr lang="en-GB" dirty="0">
                <a:latin typeface="Myriad Pro Light" panose="020B0403030403020204" pitchFamily="34" charset="0"/>
              </a:rPr>
              <a:t>Why are your neighbours like they are?</a:t>
            </a:r>
          </a:p>
          <a:p>
            <a:pPr fontAlgn="base">
              <a:lnSpc>
                <a:spcPct val="150000"/>
              </a:lnSpc>
            </a:pPr>
            <a:r>
              <a:rPr lang="en-GB" dirty="0">
                <a:latin typeface="Myriad Pro Light" panose="020B0403030403020204" pitchFamily="34" charset="0"/>
              </a:rPr>
              <a:t>To truly discover the story of your community and the people who live, work and connect there, we need to avoid filling in their backstory from our subconscious prejudices and instead spend time listening to them in order to learn who they really are.</a:t>
            </a:r>
          </a:p>
        </p:txBody>
      </p:sp>
      <p:pic>
        <p:nvPicPr>
          <p:cNvPr id="2" name="Picture 1" descr="Logo, company name&#10;&#10;Description automatically generated">
            <a:extLst>
              <a:ext uri="{FF2B5EF4-FFF2-40B4-BE49-F238E27FC236}">
                <a16:creationId xmlns:a16="http://schemas.microsoft.com/office/drawing/2014/main" id="{A7B5605D-93E7-CA8E-8A9E-3EE40E2EBFCA}"/>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216098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8263273" y="-1"/>
            <a:ext cx="3602797" cy="1760561"/>
          </a:xfrm>
          <a:prstGeom prst="rect">
            <a:avLst/>
          </a:prstGeom>
        </p:spPr>
      </p:pic>
      <p:pic>
        <p:nvPicPr>
          <p:cNvPr id="2" name="Picture 1">
            <a:extLst>
              <a:ext uri="{FF2B5EF4-FFF2-40B4-BE49-F238E27FC236}">
                <a16:creationId xmlns:a16="http://schemas.microsoft.com/office/drawing/2014/main" id="{7F6F0A62-144F-8CC2-5F36-39AF4265A46A}"/>
              </a:ext>
            </a:extLst>
          </p:cNvPr>
          <p:cNvPicPr>
            <a:picLocks noChangeAspect="1"/>
          </p:cNvPicPr>
          <p:nvPr/>
        </p:nvPicPr>
        <p:blipFill rotWithShape="1">
          <a:blip r:embed="rId3"/>
          <a:srcRect r="67954"/>
          <a:stretch/>
        </p:blipFill>
        <p:spPr>
          <a:xfrm rot="5400000">
            <a:off x="2358232" y="3550909"/>
            <a:ext cx="2006221" cy="4607961"/>
          </a:xfrm>
          <a:prstGeom prst="rect">
            <a:avLst/>
          </a:prstGeom>
        </p:spPr>
      </p:pic>
      <p:pic>
        <p:nvPicPr>
          <p:cNvPr id="7" name="Picture 6" descr="Text&#10;&#10;Description automatically generated">
            <a:extLst>
              <a:ext uri="{FF2B5EF4-FFF2-40B4-BE49-F238E27FC236}">
                <a16:creationId xmlns:a16="http://schemas.microsoft.com/office/drawing/2014/main" id="{DBB33005-A6B1-9E0F-4401-E97B01264815}"/>
              </a:ext>
            </a:extLst>
          </p:cNvPr>
          <p:cNvPicPr>
            <a:picLocks noChangeAspect="1"/>
          </p:cNvPicPr>
          <p:nvPr/>
        </p:nvPicPr>
        <p:blipFill>
          <a:blip r:embed="rId4"/>
          <a:stretch>
            <a:fillRect/>
          </a:stretch>
        </p:blipFill>
        <p:spPr>
          <a:xfrm>
            <a:off x="2533650" y="2139950"/>
            <a:ext cx="7124700" cy="2578100"/>
          </a:xfrm>
          <a:prstGeom prst="rect">
            <a:avLst/>
          </a:prstGeom>
        </p:spPr>
      </p:pic>
      <p:pic>
        <p:nvPicPr>
          <p:cNvPr id="3" name="Picture 2" descr="Logo, company name&#10;&#10;Description automatically generated">
            <a:extLst>
              <a:ext uri="{FF2B5EF4-FFF2-40B4-BE49-F238E27FC236}">
                <a16:creationId xmlns:a16="http://schemas.microsoft.com/office/drawing/2014/main" id="{B8B090E0-9728-0308-E6C4-C760712A82E8}"/>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4111777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6" name="Picture 5" descr="A picture containing text, person, keyboard&#10;&#10;Description automatically generated">
            <a:extLst>
              <a:ext uri="{FF2B5EF4-FFF2-40B4-BE49-F238E27FC236}">
                <a16:creationId xmlns:a16="http://schemas.microsoft.com/office/drawing/2014/main" id="{1D360175-1338-70FD-F2A7-BB0B4DFEA0A5}"/>
              </a:ext>
            </a:extLst>
          </p:cNvPr>
          <p:cNvPicPr>
            <a:picLocks noChangeAspect="1"/>
          </p:cNvPicPr>
          <p:nvPr/>
        </p:nvPicPr>
        <p:blipFill>
          <a:blip r:embed="rId2"/>
          <a:stretch>
            <a:fillRect/>
          </a:stretch>
        </p:blipFill>
        <p:spPr>
          <a:xfrm>
            <a:off x="0" y="0"/>
            <a:ext cx="4572000" cy="6858000"/>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5496118" y="2159069"/>
            <a:ext cx="4698100" cy="2539862"/>
          </a:xfrm>
          <a:prstGeom prst="rect">
            <a:avLst/>
          </a:prstGeom>
          <a:noFill/>
        </p:spPr>
        <p:txBody>
          <a:bodyPr wrap="square" rtlCol="0">
            <a:spAutoFit/>
          </a:bodyPr>
          <a:lstStyle/>
          <a:p>
            <a:pPr fontAlgn="base">
              <a:lnSpc>
                <a:spcPct val="150000"/>
              </a:lnSpc>
            </a:pPr>
            <a:r>
              <a:rPr lang="en-GB" b="1" spc="300" dirty="0">
                <a:latin typeface="Myriad Pro Semibold" panose="020B0503030403020204" pitchFamily="34" charset="0"/>
              </a:rPr>
              <a:t>THE LAYERS</a:t>
            </a:r>
          </a:p>
          <a:p>
            <a:pPr marL="342900" indent="-342900" fontAlgn="base">
              <a:lnSpc>
                <a:spcPct val="150000"/>
              </a:lnSpc>
              <a:buFont typeface="Arial" panose="020B0604020202020204" pitchFamily="34" charset="0"/>
              <a:buChar char="•"/>
            </a:pPr>
            <a:r>
              <a:rPr lang="en-GB" dirty="0">
                <a:latin typeface="Myriad Pro Light" panose="020B0403030403020204" pitchFamily="34" charset="0"/>
              </a:rPr>
              <a:t>The Community</a:t>
            </a:r>
          </a:p>
          <a:p>
            <a:pPr marL="342900" indent="-342900" fontAlgn="base">
              <a:lnSpc>
                <a:spcPct val="150000"/>
              </a:lnSpc>
              <a:buFont typeface="Arial" panose="020B0604020202020204" pitchFamily="34" charset="0"/>
              <a:buChar char="•"/>
            </a:pPr>
            <a:r>
              <a:rPr lang="en-GB" dirty="0">
                <a:latin typeface="Myriad Pro Light" panose="020B0403030403020204" pitchFamily="34" charset="0"/>
              </a:rPr>
              <a:t>The Assets</a:t>
            </a:r>
          </a:p>
          <a:p>
            <a:pPr marL="342900" indent="-342900" fontAlgn="base">
              <a:lnSpc>
                <a:spcPct val="150000"/>
              </a:lnSpc>
              <a:buFont typeface="Arial" panose="020B0604020202020204" pitchFamily="34" charset="0"/>
              <a:buChar char="•"/>
            </a:pPr>
            <a:r>
              <a:rPr lang="en-GB" dirty="0">
                <a:latin typeface="Myriad Pro Light" panose="020B0403030403020204" pitchFamily="34" charset="0"/>
              </a:rPr>
              <a:t>The Needs</a:t>
            </a:r>
          </a:p>
          <a:p>
            <a:pPr marL="342900" indent="-342900" fontAlgn="base">
              <a:lnSpc>
                <a:spcPct val="150000"/>
              </a:lnSpc>
              <a:buFont typeface="Arial" panose="020B0604020202020204" pitchFamily="34" charset="0"/>
              <a:buChar char="•"/>
            </a:pPr>
            <a:r>
              <a:rPr lang="en-GB" dirty="0">
                <a:latin typeface="Myriad Pro Light" panose="020B0403030403020204" pitchFamily="34" charset="0"/>
              </a:rPr>
              <a:t>Your Passions &amp; Priorities</a:t>
            </a:r>
          </a:p>
          <a:p>
            <a:pPr marL="342900" indent="-342900" fontAlgn="base">
              <a:lnSpc>
                <a:spcPct val="150000"/>
              </a:lnSpc>
              <a:buFont typeface="Arial" panose="020B0604020202020204" pitchFamily="34" charset="0"/>
              <a:buChar char="•"/>
            </a:pPr>
            <a:r>
              <a:rPr lang="en-GB" dirty="0">
                <a:latin typeface="Myriad Pro Light" panose="020B0403030403020204" pitchFamily="34" charset="0"/>
              </a:rPr>
              <a:t>The Light</a:t>
            </a:r>
          </a:p>
        </p:txBody>
      </p:sp>
      <p:pic>
        <p:nvPicPr>
          <p:cNvPr id="7" name="Picture 6" descr="A picture containing balloon, vector graphics, aircraft&#10;&#10;Description automatically generated">
            <a:extLst>
              <a:ext uri="{FF2B5EF4-FFF2-40B4-BE49-F238E27FC236}">
                <a16:creationId xmlns:a16="http://schemas.microsoft.com/office/drawing/2014/main" id="{D9AF4B7A-C24C-089F-5B3E-57D9B57DAD72}"/>
              </a:ext>
            </a:extLst>
          </p:cNvPr>
          <p:cNvPicPr>
            <a:picLocks noChangeAspect="1"/>
          </p:cNvPicPr>
          <p:nvPr/>
        </p:nvPicPr>
        <p:blipFill rotWithShape="1">
          <a:blip r:embed="rId3"/>
          <a:srcRect t="20339"/>
          <a:stretch/>
        </p:blipFill>
        <p:spPr>
          <a:xfrm>
            <a:off x="7845168" y="0"/>
            <a:ext cx="3961131" cy="3063923"/>
          </a:xfrm>
          <a:prstGeom prst="rect">
            <a:avLst/>
          </a:prstGeom>
        </p:spPr>
      </p:pic>
      <p:pic>
        <p:nvPicPr>
          <p:cNvPr id="3" name="Picture 2" descr="Logo, company name&#10;&#10;Description automatically generated">
            <a:extLst>
              <a:ext uri="{FF2B5EF4-FFF2-40B4-BE49-F238E27FC236}">
                <a16:creationId xmlns:a16="http://schemas.microsoft.com/office/drawing/2014/main" id="{F765B0B0-D411-3404-7C75-98F261036CE6}"/>
              </a:ext>
            </a:extLst>
          </p:cNvPr>
          <p:cNvPicPr>
            <a:picLocks noChangeAspect="1"/>
          </p:cNvPicPr>
          <p:nvPr/>
        </p:nvPicPr>
        <p:blipFill>
          <a:blip r:embed="rId4"/>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858216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rot="5400000" flipH="1">
            <a:off x="8980221" y="2041150"/>
            <a:ext cx="4314978" cy="2108579"/>
          </a:xfrm>
          <a:prstGeom prst="rect">
            <a:avLst/>
          </a:prstGeom>
        </p:spPr>
      </p:pic>
      <p:sp>
        <p:nvSpPr>
          <p:cNvPr id="3" name="TextBox 2">
            <a:extLst>
              <a:ext uri="{FF2B5EF4-FFF2-40B4-BE49-F238E27FC236}">
                <a16:creationId xmlns:a16="http://schemas.microsoft.com/office/drawing/2014/main" id="{968436BC-1184-8262-69D7-D77DF566A078}"/>
              </a:ext>
            </a:extLst>
          </p:cNvPr>
          <p:cNvSpPr txBox="1"/>
          <p:nvPr/>
        </p:nvSpPr>
        <p:spPr>
          <a:xfrm>
            <a:off x="2896210" y="2020569"/>
            <a:ext cx="6399579" cy="2401363"/>
          </a:xfrm>
          <a:prstGeom prst="rect">
            <a:avLst/>
          </a:prstGeom>
          <a:noFill/>
        </p:spPr>
        <p:txBody>
          <a:bodyPr wrap="square" rtlCol="0">
            <a:spAutoFit/>
          </a:bodyPr>
          <a:lstStyle/>
          <a:p>
            <a:r>
              <a:rPr lang="en-GB" b="1" spc="600" dirty="0">
                <a:latin typeface="Myriad Pro Semibold" panose="020B0503030403020204" pitchFamily="34" charset="0"/>
              </a:rPr>
              <a:t>THE 5 PERSPECTIVES</a:t>
            </a:r>
          </a:p>
          <a:p>
            <a:pPr marL="285750" indent="-285750" fontAlgn="base">
              <a:lnSpc>
                <a:spcPct val="150000"/>
              </a:lnSpc>
              <a:buFont typeface="Arial" panose="020B0604020202020204" pitchFamily="34" charset="0"/>
              <a:buChar char="•"/>
            </a:pPr>
            <a:r>
              <a:rPr lang="en-GB" dirty="0">
                <a:latin typeface="Myriad Pro Light" panose="020B0403030403020204" pitchFamily="34" charset="0"/>
              </a:rPr>
              <a:t>Your own</a:t>
            </a:r>
          </a:p>
          <a:p>
            <a:pPr marL="285750" indent="-285750" fontAlgn="base">
              <a:lnSpc>
                <a:spcPct val="150000"/>
              </a:lnSpc>
              <a:buFont typeface="Arial" panose="020B0604020202020204" pitchFamily="34" charset="0"/>
              <a:buChar char="•"/>
            </a:pPr>
            <a:r>
              <a:rPr lang="en-GB" dirty="0">
                <a:latin typeface="Myriad Pro Light" panose="020B0403030403020204" pitchFamily="34" charset="0"/>
              </a:rPr>
              <a:t>People who live in your community</a:t>
            </a:r>
          </a:p>
          <a:p>
            <a:pPr marL="285750" indent="-285750" fontAlgn="base">
              <a:lnSpc>
                <a:spcPct val="150000"/>
              </a:lnSpc>
              <a:buFont typeface="Arial" panose="020B0604020202020204" pitchFamily="34" charset="0"/>
              <a:buChar char="•"/>
            </a:pPr>
            <a:r>
              <a:rPr lang="en-GB" dirty="0">
                <a:latin typeface="Myriad Pro Light" panose="020B0403030403020204" pitchFamily="34" charset="0"/>
              </a:rPr>
              <a:t>Other people and organisations who operate in your community</a:t>
            </a:r>
          </a:p>
          <a:p>
            <a:pPr marL="285750" indent="-285750" fontAlgn="base">
              <a:lnSpc>
                <a:spcPct val="150000"/>
              </a:lnSpc>
              <a:buFont typeface="Arial" panose="020B0604020202020204" pitchFamily="34" charset="0"/>
              <a:buChar char="•"/>
            </a:pPr>
            <a:r>
              <a:rPr lang="en-GB" dirty="0">
                <a:latin typeface="Myriad Pro Light" panose="020B0403030403020204" pitchFamily="34" charset="0"/>
              </a:rPr>
              <a:t>Local Authority and Government Statistics</a:t>
            </a:r>
          </a:p>
          <a:p>
            <a:pPr marL="285750" indent="-285750" fontAlgn="base">
              <a:lnSpc>
                <a:spcPct val="150000"/>
              </a:lnSpc>
              <a:buFont typeface="Arial" panose="020B0604020202020204" pitchFamily="34" charset="0"/>
              <a:buChar char="•"/>
            </a:pPr>
            <a:r>
              <a:rPr lang="en-GB" dirty="0">
                <a:latin typeface="Myriad Pro Light" panose="020B0403030403020204" pitchFamily="34" charset="0"/>
              </a:rPr>
              <a:t>God’s perspective</a:t>
            </a:r>
          </a:p>
        </p:txBody>
      </p:sp>
      <p:pic>
        <p:nvPicPr>
          <p:cNvPr id="2" name="Picture 1">
            <a:extLst>
              <a:ext uri="{FF2B5EF4-FFF2-40B4-BE49-F238E27FC236}">
                <a16:creationId xmlns:a16="http://schemas.microsoft.com/office/drawing/2014/main" id="{402EC9D8-3D5E-4D2B-6E33-7F24C48F1EE9}"/>
              </a:ext>
            </a:extLst>
          </p:cNvPr>
          <p:cNvPicPr>
            <a:picLocks noChangeAspect="1"/>
          </p:cNvPicPr>
          <p:nvPr/>
        </p:nvPicPr>
        <p:blipFill rotWithShape="1">
          <a:blip r:embed="rId3"/>
          <a:srcRect t="3624" r="41638"/>
          <a:stretch/>
        </p:blipFill>
        <p:spPr>
          <a:xfrm flipH="1">
            <a:off x="-1" y="887105"/>
            <a:ext cx="2695349" cy="5411576"/>
          </a:xfrm>
          <a:prstGeom prst="rect">
            <a:avLst/>
          </a:prstGeom>
        </p:spPr>
      </p:pic>
      <p:pic>
        <p:nvPicPr>
          <p:cNvPr id="4" name="Picture 3" descr="Logo, company name&#10;&#10;Description automatically generated">
            <a:extLst>
              <a:ext uri="{FF2B5EF4-FFF2-40B4-BE49-F238E27FC236}">
                <a16:creationId xmlns:a16="http://schemas.microsoft.com/office/drawing/2014/main" id="{7C8492D6-1314-9193-CAFF-5FC2857D855A}"/>
              </a:ext>
            </a:extLst>
          </p:cNvPr>
          <p:cNvPicPr>
            <a:picLocks noChangeAspect="1"/>
          </p:cNvPicPr>
          <p:nvPr/>
        </p:nvPicPr>
        <p:blipFill>
          <a:blip r:embed="rId4"/>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206366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E9F195-722E-853B-BBCD-B8DC5D460114}"/>
              </a:ext>
            </a:extLst>
          </p:cNvPr>
          <p:cNvSpPr/>
          <p:nvPr/>
        </p:nvSpPr>
        <p:spPr>
          <a:xfrm>
            <a:off x="0" y="0"/>
            <a:ext cx="644856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4A7A1A8-B3DF-E593-7712-BC07405F02A8}"/>
              </a:ext>
            </a:extLst>
          </p:cNvPr>
          <p:cNvSpPr txBox="1"/>
          <p:nvPr/>
        </p:nvSpPr>
        <p:spPr>
          <a:xfrm>
            <a:off x="6878613" y="1743570"/>
            <a:ext cx="4169249" cy="337085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GB" dirty="0">
                <a:latin typeface="Myriad Pro Light" panose="020B0403030403020204" pitchFamily="34" charset="0"/>
              </a:rPr>
              <a:t>The </a:t>
            </a:r>
            <a:r>
              <a:rPr lang="en-GB" b="1" dirty="0">
                <a:latin typeface="Myriad Pro Semibold" panose="020B0503030403020204" pitchFamily="34" charset="0"/>
              </a:rPr>
              <a:t>trunk</a:t>
            </a:r>
            <a:r>
              <a:rPr lang="en-GB" dirty="0">
                <a:latin typeface="Myriad Pro Light" panose="020B0403030403020204" pitchFamily="34" charset="0"/>
              </a:rPr>
              <a:t> represents the main problem </a:t>
            </a:r>
          </a:p>
          <a:p>
            <a:pPr marL="285750" indent="-285750">
              <a:lnSpc>
                <a:spcPct val="150000"/>
              </a:lnSpc>
              <a:buFont typeface="Arial" panose="020B0604020202020204" pitchFamily="34" charset="0"/>
              <a:buChar char="•"/>
            </a:pPr>
            <a:r>
              <a:rPr lang="en-GB" dirty="0">
                <a:latin typeface="Myriad Pro Light" panose="020B0403030403020204" pitchFamily="34" charset="0"/>
              </a:rPr>
              <a:t>The </a:t>
            </a:r>
            <a:r>
              <a:rPr lang="en-GB" b="1" dirty="0">
                <a:latin typeface="Myriad Pro Semibold" panose="020B0503030403020204" pitchFamily="34" charset="0"/>
              </a:rPr>
              <a:t>roots</a:t>
            </a:r>
            <a:r>
              <a:rPr lang="en-GB" dirty="0">
                <a:latin typeface="Myriad Pro Light" panose="020B0403030403020204" pitchFamily="34" charset="0"/>
              </a:rPr>
              <a:t> represent the root causes of the problem </a:t>
            </a:r>
          </a:p>
          <a:p>
            <a:pPr marL="285750" indent="-285750">
              <a:lnSpc>
                <a:spcPct val="150000"/>
              </a:lnSpc>
              <a:buFont typeface="Arial" panose="020B0604020202020204" pitchFamily="34" charset="0"/>
              <a:buChar char="•"/>
            </a:pPr>
            <a:r>
              <a:rPr lang="en-GB" dirty="0">
                <a:latin typeface="Myriad Pro Light" panose="020B0403030403020204" pitchFamily="34" charset="0"/>
              </a:rPr>
              <a:t>The </a:t>
            </a:r>
            <a:r>
              <a:rPr lang="en-GB" b="1" dirty="0">
                <a:latin typeface="Myriad Pro Semibold" panose="020B0503030403020204" pitchFamily="34" charset="0"/>
              </a:rPr>
              <a:t>branches</a:t>
            </a:r>
            <a:r>
              <a:rPr lang="en-GB" dirty="0">
                <a:latin typeface="Myriad Pro Light" panose="020B0403030403020204" pitchFamily="34" charset="0"/>
              </a:rPr>
              <a:t> represent the behavioural impacts of the problem </a:t>
            </a:r>
          </a:p>
          <a:p>
            <a:pPr marL="285750" indent="-285750">
              <a:lnSpc>
                <a:spcPct val="150000"/>
              </a:lnSpc>
              <a:buFont typeface="Arial" panose="020B0604020202020204" pitchFamily="34" charset="0"/>
              <a:buChar char="•"/>
            </a:pPr>
            <a:r>
              <a:rPr lang="en-GB" dirty="0">
                <a:latin typeface="Myriad Pro Light" panose="020B0403030403020204" pitchFamily="34" charset="0"/>
              </a:rPr>
              <a:t>The </a:t>
            </a:r>
            <a:r>
              <a:rPr lang="en-GB" b="1" dirty="0">
                <a:latin typeface="Myriad Pro Semibold" panose="020B0503030403020204" pitchFamily="34" charset="0"/>
              </a:rPr>
              <a:t>fruit/leaves </a:t>
            </a:r>
            <a:r>
              <a:rPr lang="en-GB" dirty="0">
                <a:latin typeface="Myriad Pro Light" panose="020B0403030403020204" pitchFamily="34" charset="0"/>
              </a:rPr>
              <a:t>represent the results and wider implications </a:t>
            </a:r>
          </a:p>
          <a:p>
            <a:pPr fontAlgn="base">
              <a:lnSpc>
                <a:spcPct val="150000"/>
              </a:lnSpc>
            </a:pPr>
            <a:endParaRPr lang="en-GB" dirty="0">
              <a:latin typeface="Myriad Pro Light" panose="020B0403030403020204" pitchFamily="34" charset="0"/>
            </a:endParaRPr>
          </a:p>
        </p:txBody>
      </p:sp>
      <p:pic>
        <p:nvPicPr>
          <p:cNvPr id="3" name="Picture 2" descr="Diagram&#10;&#10;Description automatically generated with medium confidence">
            <a:extLst>
              <a:ext uri="{FF2B5EF4-FFF2-40B4-BE49-F238E27FC236}">
                <a16:creationId xmlns:a16="http://schemas.microsoft.com/office/drawing/2014/main" id="{23474C7B-6609-A181-571C-72413F25D317}"/>
              </a:ext>
            </a:extLst>
          </p:cNvPr>
          <p:cNvPicPr>
            <a:picLocks noChangeAspect="1"/>
          </p:cNvPicPr>
          <p:nvPr/>
        </p:nvPicPr>
        <p:blipFill>
          <a:blip r:embed="rId2"/>
          <a:stretch>
            <a:fillRect/>
          </a:stretch>
        </p:blipFill>
        <p:spPr>
          <a:xfrm>
            <a:off x="354083" y="1273224"/>
            <a:ext cx="5740400" cy="4305300"/>
          </a:xfrm>
          <a:prstGeom prst="rect">
            <a:avLst/>
          </a:prstGeom>
        </p:spPr>
      </p:pic>
      <p:pic>
        <p:nvPicPr>
          <p:cNvPr id="6" name="Picture 5" descr="A picture containing text, clipart, vector graphics&#10;&#10;Description automatically generated">
            <a:extLst>
              <a:ext uri="{FF2B5EF4-FFF2-40B4-BE49-F238E27FC236}">
                <a16:creationId xmlns:a16="http://schemas.microsoft.com/office/drawing/2014/main" id="{2C6BB96E-D291-1D8C-ABFB-CF79E0822C3D}"/>
              </a:ext>
            </a:extLst>
          </p:cNvPr>
          <p:cNvPicPr>
            <a:picLocks noChangeAspect="1"/>
          </p:cNvPicPr>
          <p:nvPr/>
        </p:nvPicPr>
        <p:blipFill>
          <a:blip r:embed="rId3"/>
          <a:stretch>
            <a:fillRect/>
          </a:stretch>
        </p:blipFill>
        <p:spPr>
          <a:xfrm>
            <a:off x="8963237" y="7977"/>
            <a:ext cx="2749200" cy="1343438"/>
          </a:xfrm>
          <a:prstGeom prst="rect">
            <a:avLst/>
          </a:prstGeom>
        </p:spPr>
      </p:pic>
      <p:pic>
        <p:nvPicPr>
          <p:cNvPr id="11" name="Picture 10">
            <a:extLst>
              <a:ext uri="{FF2B5EF4-FFF2-40B4-BE49-F238E27FC236}">
                <a16:creationId xmlns:a16="http://schemas.microsoft.com/office/drawing/2014/main" id="{F314DFE3-2AE5-DEA5-5819-71A568754B52}"/>
              </a:ext>
            </a:extLst>
          </p:cNvPr>
          <p:cNvPicPr>
            <a:picLocks noChangeAspect="1"/>
          </p:cNvPicPr>
          <p:nvPr/>
        </p:nvPicPr>
        <p:blipFill rotWithShape="1">
          <a:blip r:embed="rId4"/>
          <a:srcRect r="67954"/>
          <a:stretch/>
        </p:blipFill>
        <p:spPr>
          <a:xfrm rot="5400000">
            <a:off x="6479315" y="4299464"/>
            <a:ext cx="1552116" cy="3564956"/>
          </a:xfrm>
          <a:prstGeom prst="rect">
            <a:avLst/>
          </a:prstGeom>
        </p:spPr>
      </p:pic>
      <p:pic>
        <p:nvPicPr>
          <p:cNvPr id="2" name="Picture 1" descr="Logo, company name&#10;&#10;Description automatically generated">
            <a:extLst>
              <a:ext uri="{FF2B5EF4-FFF2-40B4-BE49-F238E27FC236}">
                <a16:creationId xmlns:a16="http://schemas.microsoft.com/office/drawing/2014/main" id="{4E02CCED-4896-8E4E-1AAD-1042C5EB0AE9}"/>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3278999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E9F195-722E-853B-BBCD-B8DC5D460114}"/>
              </a:ext>
            </a:extLst>
          </p:cNvPr>
          <p:cNvSpPr/>
          <p:nvPr/>
        </p:nvSpPr>
        <p:spPr>
          <a:xfrm>
            <a:off x="0" y="0"/>
            <a:ext cx="644856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4A7A1A8-B3DF-E593-7712-BC07405F02A8}"/>
              </a:ext>
            </a:extLst>
          </p:cNvPr>
          <p:cNvSpPr txBox="1"/>
          <p:nvPr/>
        </p:nvSpPr>
        <p:spPr>
          <a:xfrm>
            <a:off x="6878613" y="1743570"/>
            <a:ext cx="4169249" cy="337085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GB" dirty="0">
                <a:latin typeface="Myriad Pro Light" panose="020B0403030403020204" pitchFamily="34" charset="0"/>
              </a:rPr>
              <a:t>The </a:t>
            </a:r>
            <a:r>
              <a:rPr lang="en-GB" b="1" dirty="0">
                <a:latin typeface="Myriad Pro Semibold" panose="020B0503030403020204" pitchFamily="34" charset="0"/>
              </a:rPr>
              <a:t>trunk</a:t>
            </a:r>
            <a:r>
              <a:rPr lang="en-GB" dirty="0">
                <a:latin typeface="Myriad Pro Light" panose="020B0403030403020204" pitchFamily="34" charset="0"/>
              </a:rPr>
              <a:t> represents the main problem </a:t>
            </a:r>
          </a:p>
          <a:p>
            <a:pPr marL="285750" indent="-285750">
              <a:lnSpc>
                <a:spcPct val="150000"/>
              </a:lnSpc>
              <a:buFont typeface="Arial" panose="020B0604020202020204" pitchFamily="34" charset="0"/>
              <a:buChar char="•"/>
            </a:pPr>
            <a:r>
              <a:rPr lang="en-GB" dirty="0">
                <a:latin typeface="Myriad Pro Light" panose="020B0403030403020204" pitchFamily="34" charset="0"/>
              </a:rPr>
              <a:t>The </a:t>
            </a:r>
            <a:r>
              <a:rPr lang="en-GB" b="1" dirty="0">
                <a:latin typeface="Myriad Pro Semibold" panose="020B0503030403020204" pitchFamily="34" charset="0"/>
              </a:rPr>
              <a:t>roots</a:t>
            </a:r>
            <a:r>
              <a:rPr lang="en-GB" dirty="0">
                <a:latin typeface="Myriad Pro Light" panose="020B0403030403020204" pitchFamily="34" charset="0"/>
              </a:rPr>
              <a:t> represent the root causes of the problem </a:t>
            </a:r>
          </a:p>
          <a:p>
            <a:pPr marL="285750" indent="-285750">
              <a:lnSpc>
                <a:spcPct val="150000"/>
              </a:lnSpc>
              <a:buFont typeface="Arial" panose="020B0604020202020204" pitchFamily="34" charset="0"/>
              <a:buChar char="•"/>
            </a:pPr>
            <a:r>
              <a:rPr lang="en-GB" dirty="0">
                <a:latin typeface="Myriad Pro Light" panose="020B0403030403020204" pitchFamily="34" charset="0"/>
              </a:rPr>
              <a:t>The </a:t>
            </a:r>
            <a:r>
              <a:rPr lang="en-GB" b="1" dirty="0">
                <a:latin typeface="Myriad Pro Semibold" panose="020B0503030403020204" pitchFamily="34" charset="0"/>
              </a:rPr>
              <a:t>branches</a:t>
            </a:r>
            <a:r>
              <a:rPr lang="en-GB" dirty="0">
                <a:latin typeface="Myriad Pro Light" panose="020B0403030403020204" pitchFamily="34" charset="0"/>
              </a:rPr>
              <a:t> represent the behavioural impacts of the problem </a:t>
            </a:r>
          </a:p>
          <a:p>
            <a:pPr marL="285750" indent="-285750">
              <a:lnSpc>
                <a:spcPct val="150000"/>
              </a:lnSpc>
              <a:buFont typeface="Arial" panose="020B0604020202020204" pitchFamily="34" charset="0"/>
              <a:buChar char="•"/>
            </a:pPr>
            <a:r>
              <a:rPr lang="en-GB" dirty="0">
                <a:latin typeface="Myriad Pro Light" panose="020B0403030403020204" pitchFamily="34" charset="0"/>
              </a:rPr>
              <a:t>The </a:t>
            </a:r>
            <a:r>
              <a:rPr lang="en-GB" b="1" dirty="0">
                <a:latin typeface="Myriad Pro Semibold" panose="020B0503030403020204" pitchFamily="34" charset="0"/>
              </a:rPr>
              <a:t>fruit/leaves </a:t>
            </a:r>
            <a:r>
              <a:rPr lang="en-GB" dirty="0">
                <a:latin typeface="Myriad Pro Light" panose="020B0403030403020204" pitchFamily="34" charset="0"/>
              </a:rPr>
              <a:t>represent the results and wider implications </a:t>
            </a:r>
          </a:p>
          <a:p>
            <a:pPr fontAlgn="base">
              <a:lnSpc>
                <a:spcPct val="150000"/>
              </a:lnSpc>
            </a:pPr>
            <a:endParaRPr lang="en-GB" dirty="0">
              <a:latin typeface="Myriad Pro Light" panose="020B0403030403020204" pitchFamily="34" charset="0"/>
            </a:endParaRPr>
          </a:p>
        </p:txBody>
      </p:sp>
      <p:pic>
        <p:nvPicPr>
          <p:cNvPr id="3" name="Picture 2" descr="Diagram&#10;&#10;Description automatically generated with medium confidence">
            <a:extLst>
              <a:ext uri="{FF2B5EF4-FFF2-40B4-BE49-F238E27FC236}">
                <a16:creationId xmlns:a16="http://schemas.microsoft.com/office/drawing/2014/main" id="{23474C7B-6609-A181-571C-72413F25D317}"/>
              </a:ext>
            </a:extLst>
          </p:cNvPr>
          <p:cNvPicPr>
            <a:picLocks noChangeAspect="1"/>
          </p:cNvPicPr>
          <p:nvPr/>
        </p:nvPicPr>
        <p:blipFill>
          <a:blip r:embed="rId2"/>
          <a:stretch>
            <a:fillRect/>
          </a:stretch>
        </p:blipFill>
        <p:spPr>
          <a:xfrm>
            <a:off x="354083" y="1273224"/>
            <a:ext cx="5740400" cy="4305300"/>
          </a:xfrm>
          <a:prstGeom prst="rect">
            <a:avLst/>
          </a:prstGeom>
        </p:spPr>
      </p:pic>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3"/>
          <a:stretch>
            <a:fillRect/>
          </a:stretch>
        </p:blipFill>
        <p:spPr>
          <a:xfrm>
            <a:off x="8963237" y="7977"/>
            <a:ext cx="2749200" cy="1343438"/>
          </a:xfrm>
          <a:prstGeom prst="rect">
            <a:avLst/>
          </a:prstGeom>
        </p:spPr>
      </p:pic>
      <p:pic>
        <p:nvPicPr>
          <p:cNvPr id="6" name="Picture 5" descr="Diagram&#10;&#10;Description automatically generated">
            <a:extLst>
              <a:ext uri="{FF2B5EF4-FFF2-40B4-BE49-F238E27FC236}">
                <a16:creationId xmlns:a16="http://schemas.microsoft.com/office/drawing/2014/main" id="{1DE65152-56CF-EA6B-B5FD-F237B1F9B363}"/>
              </a:ext>
            </a:extLst>
          </p:cNvPr>
          <p:cNvPicPr>
            <a:picLocks noChangeAspect="1"/>
          </p:cNvPicPr>
          <p:nvPr/>
        </p:nvPicPr>
        <p:blipFill>
          <a:blip r:embed="rId4"/>
          <a:stretch>
            <a:fillRect/>
          </a:stretch>
        </p:blipFill>
        <p:spPr>
          <a:xfrm>
            <a:off x="224612" y="893928"/>
            <a:ext cx="5982730" cy="4698825"/>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5"/>
          <a:srcRect r="67954"/>
          <a:stretch/>
        </p:blipFill>
        <p:spPr>
          <a:xfrm rot="5400000">
            <a:off x="6479315" y="4299464"/>
            <a:ext cx="1552116" cy="3564956"/>
          </a:xfrm>
          <a:prstGeom prst="rect">
            <a:avLst/>
          </a:prstGeom>
        </p:spPr>
      </p:pic>
      <p:pic>
        <p:nvPicPr>
          <p:cNvPr id="2" name="Picture 1" descr="Logo, company name&#10;&#10;Description automatically generated">
            <a:extLst>
              <a:ext uri="{FF2B5EF4-FFF2-40B4-BE49-F238E27FC236}">
                <a16:creationId xmlns:a16="http://schemas.microsoft.com/office/drawing/2014/main" id="{216E594D-98CE-A9E6-6C59-EA17DD5312E8}"/>
              </a:ext>
            </a:extLst>
          </p:cNvPr>
          <p:cNvPicPr>
            <a:picLocks noChangeAspect="1"/>
          </p:cNvPicPr>
          <p:nvPr/>
        </p:nvPicPr>
        <p:blipFill>
          <a:blip r:embed="rId6"/>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3772766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4" name="Picture 3" descr="A picture containing indoor&#10;&#10;Description automatically generated">
            <a:extLst>
              <a:ext uri="{FF2B5EF4-FFF2-40B4-BE49-F238E27FC236}">
                <a16:creationId xmlns:a16="http://schemas.microsoft.com/office/drawing/2014/main" id="{2FD484A8-85B8-B7F4-46B1-E87C8C0AC325}"/>
              </a:ext>
            </a:extLst>
          </p:cNvPr>
          <p:cNvPicPr>
            <a:picLocks noChangeAspect="1"/>
          </p:cNvPicPr>
          <p:nvPr/>
        </p:nvPicPr>
        <p:blipFill rotWithShape="1">
          <a:blip r:embed="rId2"/>
          <a:srcRect l="15537" r="47125"/>
          <a:stretch/>
        </p:blipFill>
        <p:spPr>
          <a:xfrm>
            <a:off x="0" y="0"/>
            <a:ext cx="3780430" cy="6858000"/>
          </a:xfrm>
          <a:prstGeom prst="rect">
            <a:avLst/>
          </a:prstGeom>
        </p:spPr>
      </p:pic>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3"/>
          <a:stretch>
            <a:fillRect/>
          </a:stretch>
        </p:blipFill>
        <p:spPr>
          <a:xfrm>
            <a:off x="8591266" y="0"/>
            <a:ext cx="3274804" cy="1600282"/>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4"/>
          <a:srcRect r="67954"/>
          <a:stretch/>
        </p:blipFill>
        <p:spPr>
          <a:xfrm rot="5400000">
            <a:off x="3293104" y="3550909"/>
            <a:ext cx="2006221" cy="4607961"/>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4688006" y="2781322"/>
            <a:ext cx="4674358" cy="1295355"/>
          </a:xfrm>
          <a:prstGeom prst="rect">
            <a:avLst/>
          </a:prstGeom>
          <a:noFill/>
        </p:spPr>
        <p:txBody>
          <a:bodyPr wrap="square" rtlCol="0">
            <a:spAutoFit/>
          </a:bodyPr>
          <a:lstStyle/>
          <a:p>
            <a:pPr fontAlgn="base">
              <a:lnSpc>
                <a:spcPct val="150000"/>
              </a:lnSpc>
            </a:pPr>
            <a:r>
              <a:rPr lang="en-GB" dirty="0">
                <a:latin typeface="Myriad Pro Light" panose="020B0403030403020204" pitchFamily="34" charset="0"/>
              </a:rPr>
              <a:t>Have a go at drawing your own Problem Tree focussing on one of the priority needs your group identified during the mapping exercise</a:t>
            </a:r>
          </a:p>
        </p:txBody>
      </p:sp>
      <p:pic>
        <p:nvPicPr>
          <p:cNvPr id="3" name="Picture 2" descr="Logo, company name&#10;&#10;Description automatically generated">
            <a:extLst>
              <a:ext uri="{FF2B5EF4-FFF2-40B4-BE49-F238E27FC236}">
                <a16:creationId xmlns:a16="http://schemas.microsoft.com/office/drawing/2014/main" id="{9EDCFB3E-2D4E-83AB-9924-690E8762E903}"/>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678791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6697980" y="-1"/>
            <a:ext cx="4236823" cy="2070387"/>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76534"/>
          <a:stretch/>
        </p:blipFill>
        <p:spPr>
          <a:xfrm rot="5400000">
            <a:off x="6328186" y="2762483"/>
            <a:ext cx="1980172" cy="6210864"/>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4297680" y="2308860"/>
            <a:ext cx="7246620" cy="1888530"/>
          </a:xfrm>
          <a:prstGeom prst="rect">
            <a:avLst/>
          </a:prstGeom>
          <a:noFill/>
        </p:spPr>
        <p:txBody>
          <a:bodyPr wrap="square" rtlCol="0">
            <a:spAutoFit/>
          </a:bodyPr>
          <a:lstStyle/>
          <a:p>
            <a:pPr marL="285750" indent="-285750" fontAlgn="base">
              <a:lnSpc>
                <a:spcPct val="150000"/>
              </a:lnSpc>
              <a:buFont typeface="Arial" panose="020B0604020202020204" pitchFamily="34" charset="0"/>
              <a:buChar char="•"/>
            </a:pPr>
            <a:r>
              <a:rPr lang="en-GB" sz="2000" dirty="0">
                <a:latin typeface="Myriad Pro Light" panose="020B0403030403020204" pitchFamily="34" charset="0"/>
                <a:cs typeface="Arial" panose="020B0604020202020204" pitchFamily="34" charset="0"/>
              </a:rPr>
              <a:t>Follow these slides at your own pace.</a:t>
            </a:r>
          </a:p>
          <a:p>
            <a:pPr marL="285750" indent="-285750" fontAlgn="base">
              <a:lnSpc>
                <a:spcPct val="150000"/>
              </a:lnSpc>
              <a:buFont typeface="Arial" panose="020B0604020202020204" pitchFamily="34" charset="0"/>
              <a:buChar char="•"/>
            </a:pPr>
            <a:r>
              <a:rPr lang="en-GB" sz="2000" dirty="0">
                <a:latin typeface="Myriad Pro Light" panose="020B0403030403020204" pitchFamily="34" charset="0"/>
                <a:cs typeface="Arial" panose="020B0604020202020204" pitchFamily="34" charset="0"/>
              </a:rPr>
              <a:t>The process is not designed to be done in one session!</a:t>
            </a:r>
          </a:p>
          <a:p>
            <a:pPr marL="285750" indent="-285750" fontAlgn="base">
              <a:lnSpc>
                <a:spcPct val="150000"/>
              </a:lnSpc>
              <a:buFont typeface="Arial" panose="020B0604020202020204" pitchFamily="34" charset="0"/>
              <a:buChar char="•"/>
            </a:pPr>
            <a:r>
              <a:rPr lang="en-GB" sz="2000" dirty="0">
                <a:latin typeface="Myriad Pro Light" panose="020B0403030403020204" pitchFamily="34" charset="0"/>
                <a:cs typeface="Arial" panose="020B0604020202020204" pitchFamily="34" charset="0"/>
              </a:rPr>
              <a:t>Some of your work will be done away from the group.</a:t>
            </a:r>
          </a:p>
          <a:p>
            <a:pPr marL="285750" indent="-285750" fontAlgn="base">
              <a:lnSpc>
                <a:spcPct val="150000"/>
              </a:lnSpc>
              <a:buFont typeface="Arial" panose="020B0604020202020204" pitchFamily="34" charset="0"/>
              <a:buChar char="•"/>
            </a:pPr>
            <a:r>
              <a:rPr lang="en-GB" sz="2000" dirty="0">
                <a:latin typeface="Myriad Pro Light" panose="020B0403030403020204" pitchFamily="34" charset="0"/>
                <a:cs typeface="Arial" panose="020B0604020202020204" pitchFamily="34" charset="0"/>
              </a:rPr>
              <a:t>Meet regularly and pick up where you left off</a:t>
            </a:r>
          </a:p>
        </p:txBody>
      </p:sp>
      <p:pic>
        <p:nvPicPr>
          <p:cNvPr id="3" name="Picture 2">
            <a:extLst>
              <a:ext uri="{FF2B5EF4-FFF2-40B4-BE49-F238E27FC236}">
                <a16:creationId xmlns:a16="http://schemas.microsoft.com/office/drawing/2014/main" id="{336C349E-1E8E-7835-A67F-C8E527D8605A}"/>
              </a:ext>
            </a:extLst>
          </p:cNvPr>
          <p:cNvPicPr>
            <a:picLocks noChangeAspect="1"/>
          </p:cNvPicPr>
          <p:nvPr/>
        </p:nvPicPr>
        <p:blipFill rotWithShape="1">
          <a:blip r:embed="rId3"/>
          <a:srcRect l="19068" r="59919" b="44532"/>
          <a:stretch/>
        </p:blipFill>
        <p:spPr>
          <a:xfrm rot="5400000">
            <a:off x="746750" y="-746752"/>
            <a:ext cx="1584068" cy="3077571"/>
          </a:xfrm>
          <a:prstGeom prst="rect">
            <a:avLst/>
          </a:prstGeom>
        </p:spPr>
      </p:pic>
      <p:pic>
        <p:nvPicPr>
          <p:cNvPr id="6" name="Picture 5" descr="Logo, company name&#10;&#10;Description automatically generated">
            <a:extLst>
              <a:ext uri="{FF2B5EF4-FFF2-40B4-BE49-F238E27FC236}">
                <a16:creationId xmlns:a16="http://schemas.microsoft.com/office/drawing/2014/main" id="{63FA1F3B-711A-C081-7331-756203DB3F8D}"/>
              </a:ext>
            </a:extLst>
          </p:cNvPr>
          <p:cNvPicPr>
            <a:picLocks noChangeAspect="1"/>
          </p:cNvPicPr>
          <p:nvPr/>
        </p:nvPicPr>
        <p:blipFill>
          <a:blip r:embed="rId4"/>
          <a:stretch>
            <a:fillRect/>
          </a:stretch>
        </p:blipFill>
        <p:spPr>
          <a:xfrm>
            <a:off x="1653540" y="1992622"/>
            <a:ext cx="2164542" cy="2119290"/>
          </a:xfrm>
          <a:prstGeom prst="rect">
            <a:avLst/>
          </a:prstGeom>
        </p:spPr>
      </p:pic>
    </p:spTree>
    <p:extLst>
      <p:ext uri="{BB962C8B-B14F-4D97-AF65-F5344CB8AC3E}">
        <p14:creationId xmlns:p14="http://schemas.microsoft.com/office/powerpoint/2010/main" val="1131673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6" name="Picture 5" descr="Logo, company name&#10;&#10;Description automatically generated">
            <a:extLst>
              <a:ext uri="{FF2B5EF4-FFF2-40B4-BE49-F238E27FC236}">
                <a16:creationId xmlns:a16="http://schemas.microsoft.com/office/drawing/2014/main" id="{8E61C02F-DF36-27D4-D329-B8A87245056B}"/>
              </a:ext>
            </a:extLst>
          </p:cNvPr>
          <p:cNvPicPr>
            <a:picLocks noChangeAspect="1"/>
          </p:cNvPicPr>
          <p:nvPr/>
        </p:nvPicPr>
        <p:blipFill>
          <a:blip r:embed="rId2"/>
          <a:stretch>
            <a:fillRect/>
          </a:stretch>
        </p:blipFill>
        <p:spPr>
          <a:xfrm>
            <a:off x="421" y="0"/>
            <a:ext cx="12191158" cy="6858000"/>
          </a:xfrm>
          <a:prstGeom prst="rect">
            <a:avLst/>
          </a:prstGeom>
        </p:spPr>
      </p:pic>
    </p:spTree>
    <p:extLst>
      <p:ext uri="{BB962C8B-B14F-4D97-AF65-F5344CB8AC3E}">
        <p14:creationId xmlns:p14="http://schemas.microsoft.com/office/powerpoint/2010/main" val="3256674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D2C3B4-CA28-D85D-D275-D073855F84D3}"/>
              </a:ext>
            </a:extLst>
          </p:cNvPr>
          <p:cNvSpPr txBox="1"/>
          <p:nvPr/>
        </p:nvSpPr>
        <p:spPr>
          <a:xfrm>
            <a:off x="5158573" y="1701869"/>
            <a:ext cx="6268252" cy="3797193"/>
          </a:xfrm>
          <a:prstGeom prst="rect">
            <a:avLst/>
          </a:prstGeom>
          <a:noFill/>
        </p:spPr>
        <p:txBody>
          <a:bodyPr wrap="square" rtlCol="0">
            <a:spAutoFit/>
          </a:bodyPr>
          <a:lstStyle/>
          <a:p>
            <a:pPr fontAlgn="base">
              <a:lnSpc>
                <a:spcPct val="150000"/>
              </a:lnSpc>
            </a:pPr>
            <a:r>
              <a:rPr lang="en-GB" b="1" spc="300" dirty="0">
                <a:latin typeface="Myriad Pro Semibold" panose="020B0503030403020204" pitchFamily="34" charset="0"/>
              </a:rPr>
              <a:t>FIND THE EDGE PIECES</a:t>
            </a:r>
          </a:p>
          <a:p>
            <a:pPr marL="342900" indent="-342900" fontAlgn="base">
              <a:lnSpc>
                <a:spcPct val="150000"/>
              </a:lnSpc>
              <a:buFont typeface="+mj-lt"/>
              <a:buAutoNum type="alphaLcPeriod"/>
            </a:pPr>
            <a:r>
              <a:rPr lang="en-GB" b="1" dirty="0">
                <a:latin typeface="Myriad Pro Semibold" panose="020B0503030403020204" pitchFamily="34" charset="0"/>
              </a:rPr>
              <a:t>Common themes and causes </a:t>
            </a:r>
            <a:r>
              <a:rPr lang="en-GB" dirty="0">
                <a:latin typeface="Myriad Pro Light" panose="020B0403030403020204" pitchFamily="34" charset="0"/>
              </a:rPr>
              <a:t>– repeated responses that crop up from various sources of your research</a:t>
            </a:r>
          </a:p>
          <a:p>
            <a:pPr marL="342900" indent="-342900" fontAlgn="base">
              <a:lnSpc>
                <a:spcPct val="150000"/>
              </a:lnSpc>
              <a:buFont typeface="+mj-lt"/>
              <a:buAutoNum type="alphaLcPeriod"/>
            </a:pPr>
            <a:r>
              <a:rPr lang="en-GB" b="1" dirty="0">
                <a:latin typeface="Myriad Pro Semibold" panose="020B0503030403020204" pitchFamily="34" charset="0"/>
              </a:rPr>
              <a:t>Corroborating themes </a:t>
            </a:r>
            <a:r>
              <a:rPr lang="en-GB" dirty="0">
                <a:latin typeface="Myriad Pro Light" panose="020B0403030403020204" pitchFamily="34" charset="0"/>
              </a:rPr>
              <a:t>- responses that seem to confirm the work you did in the mapping exercise</a:t>
            </a:r>
          </a:p>
          <a:p>
            <a:pPr marL="342900" indent="-342900" fontAlgn="base">
              <a:lnSpc>
                <a:spcPct val="150000"/>
              </a:lnSpc>
              <a:buFont typeface="+mj-lt"/>
              <a:buAutoNum type="alphaLcPeriod"/>
            </a:pPr>
            <a:r>
              <a:rPr lang="en-GB" b="1" dirty="0">
                <a:latin typeface="Myriad Pro Semibold" panose="020B0503030403020204" pitchFamily="34" charset="0"/>
              </a:rPr>
              <a:t>Curve ball themes </a:t>
            </a:r>
            <a:r>
              <a:rPr lang="en-GB" dirty="0">
                <a:latin typeface="Myriad Pro Light" panose="020B0403030403020204" pitchFamily="34" charset="0"/>
              </a:rPr>
              <a:t>- responses that you didn’t expect, that were neither common nor corroborative, yet possibly uncover a serious need that’s somehow been overlooked</a:t>
            </a:r>
          </a:p>
          <a:p>
            <a:pPr fontAlgn="base">
              <a:lnSpc>
                <a:spcPct val="150000"/>
              </a:lnSpc>
            </a:pPr>
            <a:endParaRPr lang="en-GB" b="1" spc="300" dirty="0">
              <a:latin typeface="Myriad Pro Semibold" panose="020B0503030403020204" pitchFamily="34" charset="0"/>
            </a:endParaRPr>
          </a:p>
        </p:txBody>
      </p:sp>
      <p:pic>
        <p:nvPicPr>
          <p:cNvPr id="7" name="Picture 6" descr="A picture containing indoor&#10;&#10;Description automatically generated">
            <a:extLst>
              <a:ext uri="{FF2B5EF4-FFF2-40B4-BE49-F238E27FC236}">
                <a16:creationId xmlns:a16="http://schemas.microsoft.com/office/drawing/2014/main" id="{629B3ECA-055D-759F-829E-F193F6BAF0C5}"/>
              </a:ext>
            </a:extLst>
          </p:cNvPr>
          <p:cNvPicPr>
            <a:picLocks noChangeAspect="1"/>
          </p:cNvPicPr>
          <p:nvPr/>
        </p:nvPicPr>
        <p:blipFill>
          <a:blip r:embed="rId2"/>
          <a:stretch>
            <a:fillRect/>
          </a:stretch>
        </p:blipFill>
        <p:spPr>
          <a:xfrm>
            <a:off x="0" y="0"/>
            <a:ext cx="4572000" cy="6858000"/>
          </a:xfrm>
          <a:prstGeom prst="rect">
            <a:avLst/>
          </a:prstGeom>
        </p:spPr>
      </p:pic>
      <p:pic>
        <p:nvPicPr>
          <p:cNvPr id="3" name="Picture 2" descr="Logo, company name&#10;&#10;Description automatically generated">
            <a:extLst>
              <a:ext uri="{FF2B5EF4-FFF2-40B4-BE49-F238E27FC236}">
                <a16:creationId xmlns:a16="http://schemas.microsoft.com/office/drawing/2014/main" id="{1B24CF6F-DAFD-0F6E-72F1-267B0BE19F25}"/>
              </a:ext>
            </a:extLst>
          </p:cNvPr>
          <p:cNvPicPr>
            <a:picLocks noChangeAspect="1"/>
          </p:cNvPicPr>
          <p:nvPr/>
        </p:nvPicPr>
        <p:blipFill>
          <a:blip r:embed="rId3"/>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09031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E9F195-722E-853B-BBCD-B8DC5D460114}"/>
              </a:ext>
            </a:extLst>
          </p:cNvPr>
          <p:cNvSpPr/>
          <p:nvPr/>
        </p:nvSpPr>
        <p:spPr>
          <a:xfrm>
            <a:off x="0" y="7977"/>
            <a:ext cx="457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 clipart, vector graphics&#10;&#10;Description automatically generated">
            <a:extLst>
              <a:ext uri="{FF2B5EF4-FFF2-40B4-BE49-F238E27FC236}">
                <a16:creationId xmlns:a16="http://schemas.microsoft.com/office/drawing/2014/main" id="{2C6BB96E-D291-1D8C-ABFB-CF79E0822C3D}"/>
              </a:ext>
            </a:extLst>
          </p:cNvPr>
          <p:cNvPicPr>
            <a:picLocks noChangeAspect="1"/>
          </p:cNvPicPr>
          <p:nvPr/>
        </p:nvPicPr>
        <p:blipFill>
          <a:blip r:embed="rId2"/>
          <a:stretch>
            <a:fillRect/>
          </a:stretch>
        </p:blipFill>
        <p:spPr>
          <a:xfrm>
            <a:off x="8963237" y="7977"/>
            <a:ext cx="2749200" cy="1343438"/>
          </a:xfrm>
          <a:prstGeom prst="rect">
            <a:avLst/>
          </a:prstGeom>
        </p:spPr>
      </p:pic>
      <p:pic>
        <p:nvPicPr>
          <p:cNvPr id="11" name="Picture 10">
            <a:extLst>
              <a:ext uri="{FF2B5EF4-FFF2-40B4-BE49-F238E27FC236}">
                <a16:creationId xmlns:a16="http://schemas.microsoft.com/office/drawing/2014/main" id="{F314DFE3-2AE5-DEA5-5819-71A568754B52}"/>
              </a:ext>
            </a:extLst>
          </p:cNvPr>
          <p:cNvPicPr>
            <a:picLocks noChangeAspect="1"/>
          </p:cNvPicPr>
          <p:nvPr/>
        </p:nvPicPr>
        <p:blipFill rotWithShape="1">
          <a:blip r:embed="rId3"/>
          <a:srcRect r="67954"/>
          <a:stretch/>
        </p:blipFill>
        <p:spPr>
          <a:xfrm rot="5400000">
            <a:off x="6479315" y="4299464"/>
            <a:ext cx="1552116" cy="3564956"/>
          </a:xfrm>
          <a:prstGeom prst="rect">
            <a:avLst/>
          </a:prstGeom>
        </p:spPr>
      </p:pic>
      <p:pic>
        <p:nvPicPr>
          <p:cNvPr id="12" name="Picture 11" descr="Text&#10;&#10;Description automatically generated">
            <a:extLst>
              <a:ext uri="{FF2B5EF4-FFF2-40B4-BE49-F238E27FC236}">
                <a16:creationId xmlns:a16="http://schemas.microsoft.com/office/drawing/2014/main" id="{1F789648-5DED-27D6-2498-56AC09AC93D4}"/>
              </a:ext>
            </a:extLst>
          </p:cNvPr>
          <p:cNvPicPr>
            <a:picLocks noChangeAspect="1"/>
          </p:cNvPicPr>
          <p:nvPr/>
        </p:nvPicPr>
        <p:blipFill>
          <a:blip r:embed="rId4"/>
          <a:stretch>
            <a:fillRect/>
          </a:stretch>
        </p:blipFill>
        <p:spPr>
          <a:xfrm>
            <a:off x="5800109" y="2768600"/>
            <a:ext cx="4140200" cy="1320800"/>
          </a:xfrm>
          <a:prstGeom prst="rect">
            <a:avLst/>
          </a:prstGeom>
        </p:spPr>
      </p:pic>
      <p:pic>
        <p:nvPicPr>
          <p:cNvPr id="3" name="Picture 2" descr="Diagram, venn diagram&#10;&#10;Description automatically generated">
            <a:extLst>
              <a:ext uri="{FF2B5EF4-FFF2-40B4-BE49-F238E27FC236}">
                <a16:creationId xmlns:a16="http://schemas.microsoft.com/office/drawing/2014/main" id="{ED15FF08-AD0C-0B32-363A-42E1FC3DCA70}"/>
              </a:ext>
            </a:extLst>
          </p:cNvPr>
          <p:cNvPicPr>
            <a:picLocks noChangeAspect="1"/>
          </p:cNvPicPr>
          <p:nvPr/>
        </p:nvPicPr>
        <p:blipFill>
          <a:blip r:embed="rId5"/>
          <a:stretch>
            <a:fillRect/>
          </a:stretch>
        </p:blipFill>
        <p:spPr>
          <a:xfrm>
            <a:off x="744158" y="1106319"/>
            <a:ext cx="4439397" cy="4320559"/>
          </a:xfrm>
          <a:prstGeom prst="rect">
            <a:avLst/>
          </a:prstGeom>
        </p:spPr>
      </p:pic>
      <p:pic>
        <p:nvPicPr>
          <p:cNvPr id="2" name="Picture 1" descr="Logo, company name&#10;&#10;Description automatically generated">
            <a:extLst>
              <a:ext uri="{FF2B5EF4-FFF2-40B4-BE49-F238E27FC236}">
                <a16:creationId xmlns:a16="http://schemas.microsoft.com/office/drawing/2014/main" id="{0E5EE882-2B36-C93C-2CF9-697BCDF80A7B}"/>
              </a:ext>
            </a:extLst>
          </p:cNvPr>
          <p:cNvPicPr>
            <a:picLocks noChangeAspect="1"/>
          </p:cNvPicPr>
          <p:nvPr/>
        </p:nvPicPr>
        <p:blipFill>
          <a:blip r:embed="rId6"/>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763439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9116870"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8615189" y="4299465"/>
            <a:ext cx="1552116" cy="356495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843727" y="2585384"/>
            <a:ext cx="8504546" cy="2539862"/>
          </a:xfrm>
          <a:prstGeom prst="rect">
            <a:avLst/>
          </a:prstGeom>
          <a:noFill/>
        </p:spPr>
        <p:txBody>
          <a:bodyPr wrap="square" rtlCol="0">
            <a:spAutoFit/>
          </a:bodyPr>
          <a:lstStyle/>
          <a:p>
            <a:pPr fontAlgn="base">
              <a:lnSpc>
                <a:spcPct val="150000"/>
              </a:lnSpc>
            </a:pPr>
            <a:r>
              <a:rPr lang="en-GB" b="1" spc="600" dirty="0">
                <a:latin typeface="Myriad Pro Semibold" panose="020B0503030403020204" pitchFamily="34" charset="0"/>
              </a:rPr>
              <a:t>FIVE HELPFUL QUESTIONS</a:t>
            </a:r>
          </a:p>
          <a:p>
            <a:pPr marL="342900" indent="-342900" fontAlgn="base">
              <a:lnSpc>
                <a:spcPct val="150000"/>
              </a:lnSpc>
              <a:buFont typeface="+mj-lt"/>
              <a:buAutoNum type="arabicPeriod"/>
            </a:pPr>
            <a:r>
              <a:rPr lang="en-GB" dirty="0">
                <a:latin typeface="Myriad Pro Light" panose="020B0403030403020204" pitchFamily="34" charset="0"/>
              </a:rPr>
              <a:t>What is already out there?</a:t>
            </a:r>
          </a:p>
          <a:p>
            <a:pPr marL="342900" indent="-342900" fontAlgn="base">
              <a:lnSpc>
                <a:spcPct val="150000"/>
              </a:lnSpc>
              <a:buFont typeface="+mj-lt"/>
              <a:buAutoNum type="arabicPeriod"/>
            </a:pPr>
            <a:r>
              <a:rPr lang="en-GB" dirty="0">
                <a:latin typeface="Myriad Pro Light" panose="020B0403030403020204" pitchFamily="34" charset="0"/>
              </a:rPr>
              <a:t>What do we already have?</a:t>
            </a:r>
          </a:p>
          <a:p>
            <a:pPr marL="342900" indent="-342900" fontAlgn="base">
              <a:lnSpc>
                <a:spcPct val="150000"/>
              </a:lnSpc>
              <a:buFont typeface="+mj-lt"/>
              <a:buAutoNum type="arabicPeriod"/>
            </a:pPr>
            <a:r>
              <a:rPr lang="en-GB" dirty="0">
                <a:latin typeface="Myriad Pro Light" panose="020B0403030403020204" pitchFamily="34" charset="0"/>
              </a:rPr>
              <a:t>How can we empower people? </a:t>
            </a:r>
          </a:p>
          <a:p>
            <a:pPr marL="342900" indent="-342900" fontAlgn="base">
              <a:lnSpc>
                <a:spcPct val="150000"/>
              </a:lnSpc>
              <a:buFont typeface="+mj-lt"/>
              <a:buAutoNum type="arabicPeriod"/>
            </a:pPr>
            <a:r>
              <a:rPr lang="en-GB" dirty="0">
                <a:latin typeface="Myriad Pro Light" panose="020B0403030403020204" pitchFamily="34" charset="0"/>
              </a:rPr>
              <a:t>What scale of response is sustainable to meet the need?</a:t>
            </a:r>
          </a:p>
          <a:p>
            <a:pPr marL="342900" indent="-342900">
              <a:lnSpc>
                <a:spcPct val="150000"/>
              </a:lnSpc>
              <a:buFont typeface="+mj-lt"/>
              <a:buAutoNum type="arabicPeriod"/>
            </a:pPr>
            <a:r>
              <a:rPr lang="en-GB" dirty="0">
                <a:latin typeface="Myriad Pro Light" panose="020B0403030403020204" pitchFamily="34" charset="0"/>
              </a:rPr>
              <a:t>What ideas do we have?</a:t>
            </a:r>
          </a:p>
        </p:txBody>
      </p:sp>
      <p:pic>
        <p:nvPicPr>
          <p:cNvPr id="4" name="Picture 3" descr="Text&#10;&#10;Description automatically generated">
            <a:extLst>
              <a:ext uri="{FF2B5EF4-FFF2-40B4-BE49-F238E27FC236}">
                <a16:creationId xmlns:a16="http://schemas.microsoft.com/office/drawing/2014/main" id="{71EF25DA-6DF3-A75D-401E-D5116E967ADC}"/>
              </a:ext>
            </a:extLst>
          </p:cNvPr>
          <p:cNvPicPr>
            <a:picLocks noChangeAspect="1"/>
          </p:cNvPicPr>
          <p:nvPr/>
        </p:nvPicPr>
        <p:blipFill>
          <a:blip r:embed="rId4"/>
          <a:stretch>
            <a:fillRect/>
          </a:stretch>
        </p:blipFill>
        <p:spPr>
          <a:xfrm>
            <a:off x="1843727" y="1269241"/>
            <a:ext cx="3543310" cy="1130381"/>
          </a:xfrm>
          <a:prstGeom prst="rect">
            <a:avLst/>
          </a:prstGeom>
        </p:spPr>
      </p:pic>
      <p:pic>
        <p:nvPicPr>
          <p:cNvPr id="3" name="Picture 2" descr="Logo, company name&#10;&#10;Description automatically generated">
            <a:extLst>
              <a:ext uri="{FF2B5EF4-FFF2-40B4-BE49-F238E27FC236}">
                <a16:creationId xmlns:a16="http://schemas.microsoft.com/office/drawing/2014/main" id="{0770B0A9-1A90-E06A-0BE5-D4754FAA254B}"/>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609397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9116870"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8615189" y="4299465"/>
            <a:ext cx="1552116" cy="356495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843727" y="2994817"/>
            <a:ext cx="8504546" cy="1711366"/>
          </a:xfrm>
          <a:prstGeom prst="rect">
            <a:avLst/>
          </a:prstGeom>
          <a:noFill/>
        </p:spPr>
        <p:txBody>
          <a:bodyPr wrap="square" rtlCol="0">
            <a:spAutoFit/>
          </a:bodyPr>
          <a:lstStyle/>
          <a:p>
            <a:pPr marL="342900" indent="-342900" fontAlgn="base">
              <a:lnSpc>
                <a:spcPct val="150000"/>
              </a:lnSpc>
              <a:buFont typeface="+mj-lt"/>
              <a:buAutoNum type="alphaLcPeriod"/>
            </a:pPr>
            <a:r>
              <a:rPr lang="en-GB" dirty="0">
                <a:latin typeface="Myriad Pro Light" panose="020B0403030403020204" pitchFamily="34" charset="0"/>
              </a:rPr>
              <a:t>Is the project the right idea?</a:t>
            </a:r>
          </a:p>
          <a:p>
            <a:pPr marL="342900" indent="-342900" fontAlgn="base">
              <a:lnSpc>
                <a:spcPct val="150000"/>
              </a:lnSpc>
              <a:buFont typeface="+mj-lt"/>
              <a:buAutoNum type="alphaLcPeriod"/>
            </a:pPr>
            <a:r>
              <a:rPr lang="en-GB" dirty="0">
                <a:latin typeface="Myriad Pro Light" panose="020B0403030403020204" pitchFamily="34" charset="0"/>
              </a:rPr>
              <a:t>Present your dream</a:t>
            </a:r>
          </a:p>
          <a:p>
            <a:pPr marL="342900" indent="-342900" fontAlgn="base">
              <a:lnSpc>
                <a:spcPct val="150000"/>
              </a:lnSpc>
              <a:buFont typeface="+mj-lt"/>
              <a:buAutoNum type="alphaLcPeriod"/>
            </a:pPr>
            <a:r>
              <a:rPr lang="en-GB" dirty="0">
                <a:latin typeface="Myriad Pro Light" panose="020B0403030403020204" pitchFamily="34" charset="0"/>
              </a:rPr>
              <a:t>Pilot your dream</a:t>
            </a:r>
          </a:p>
          <a:p>
            <a:pPr marL="342900" indent="-342900" fontAlgn="base">
              <a:lnSpc>
                <a:spcPct val="150000"/>
              </a:lnSpc>
              <a:buFont typeface="+mj-lt"/>
              <a:buAutoNum type="alphaLcPeriod"/>
            </a:pPr>
            <a:r>
              <a:rPr lang="en-GB" dirty="0">
                <a:latin typeface="Myriad Pro Light" panose="020B0403030403020204" pitchFamily="34" charset="0"/>
              </a:rPr>
              <a:t>Practise your dream</a:t>
            </a:r>
          </a:p>
        </p:txBody>
      </p:sp>
      <p:pic>
        <p:nvPicPr>
          <p:cNvPr id="6" name="Picture 5" descr="Text&#10;&#10;Description automatically generated with medium confidence">
            <a:extLst>
              <a:ext uri="{FF2B5EF4-FFF2-40B4-BE49-F238E27FC236}">
                <a16:creationId xmlns:a16="http://schemas.microsoft.com/office/drawing/2014/main" id="{995BD649-7637-0B4F-B735-6E52B6A8F73E}"/>
              </a:ext>
            </a:extLst>
          </p:cNvPr>
          <p:cNvPicPr>
            <a:picLocks noChangeAspect="1"/>
          </p:cNvPicPr>
          <p:nvPr/>
        </p:nvPicPr>
        <p:blipFill>
          <a:blip r:embed="rId4"/>
          <a:stretch>
            <a:fillRect/>
          </a:stretch>
        </p:blipFill>
        <p:spPr>
          <a:xfrm>
            <a:off x="1843727" y="1674017"/>
            <a:ext cx="3543310" cy="1130381"/>
          </a:xfrm>
          <a:prstGeom prst="rect">
            <a:avLst/>
          </a:prstGeom>
        </p:spPr>
      </p:pic>
      <p:pic>
        <p:nvPicPr>
          <p:cNvPr id="3" name="Picture 2" descr="Logo, company name&#10;&#10;Description automatically generated">
            <a:extLst>
              <a:ext uri="{FF2B5EF4-FFF2-40B4-BE49-F238E27FC236}">
                <a16:creationId xmlns:a16="http://schemas.microsoft.com/office/drawing/2014/main" id="{20D9C463-3EC2-04F1-FB4F-DB5A622DE1F3}"/>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45381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5" name="Picture 4" descr="Logo, company name&#10;&#10;Description automatically generated">
            <a:extLst>
              <a:ext uri="{FF2B5EF4-FFF2-40B4-BE49-F238E27FC236}">
                <a16:creationId xmlns:a16="http://schemas.microsoft.com/office/drawing/2014/main" id="{10289870-6376-AFD5-22CB-BAF9980B9F2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79592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8263273" y="-1"/>
            <a:ext cx="3602797" cy="1760561"/>
          </a:xfrm>
          <a:prstGeom prst="rect">
            <a:avLst/>
          </a:prstGeom>
        </p:spPr>
      </p:pic>
      <p:pic>
        <p:nvPicPr>
          <p:cNvPr id="2" name="Picture 1">
            <a:extLst>
              <a:ext uri="{FF2B5EF4-FFF2-40B4-BE49-F238E27FC236}">
                <a16:creationId xmlns:a16="http://schemas.microsoft.com/office/drawing/2014/main" id="{7F6F0A62-144F-8CC2-5F36-39AF4265A46A}"/>
              </a:ext>
            </a:extLst>
          </p:cNvPr>
          <p:cNvPicPr>
            <a:picLocks noChangeAspect="1"/>
          </p:cNvPicPr>
          <p:nvPr/>
        </p:nvPicPr>
        <p:blipFill rotWithShape="1">
          <a:blip r:embed="rId3"/>
          <a:srcRect r="67954"/>
          <a:stretch/>
        </p:blipFill>
        <p:spPr>
          <a:xfrm rot="5400000">
            <a:off x="2358232" y="3550909"/>
            <a:ext cx="2006221" cy="4607961"/>
          </a:xfrm>
          <a:prstGeom prst="rect">
            <a:avLst/>
          </a:prstGeom>
        </p:spPr>
      </p:pic>
      <p:pic>
        <p:nvPicPr>
          <p:cNvPr id="4" name="Picture 3" descr="Text&#10;&#10;Description automatically generated">
            <a:extLst>
              <a:ext uri="{FF2B5EF4-FFF2-40B4-BE49-F238E27FC236}">
                <a16:creationId xmlns:a16="http://schemas.microsoft.com/office/drawing/2014/main" id="{A5B9FE55-E271-87E2-02E9-E739F16A36A2}"/>
              </a:ext>
            </a:extLst>
          </p:cNvPr>
          <p:cNvPicPr>
            <a:picLocks noChangeAspect="1"/>
          </p:cNvPicPr>
          <p:nvPr/>
        </p:nvPicPr>
        <p:blipFill>
          <a:blip r:embed="rId4"/>
          <a:stretch>
            <a:fillRect/>
          </a:stretch>
        </p:blipFill>
        <p:spPr>
          <a:xfrm>
            <a:off x="3181350" y="2787650"/>
            <a:ext cx="5829300" cy="1282700"/>
          </a:xfrm>
          <a:prstGeom prst="rect">
            <a:avLst/>
          </a:prstGeom>
        </p:spPr>
      </p:pic>
      <p:pic>
        <p:nvPicPr>
          <p:cNvPr id="3" name="Picture 2" descr="Logo, company name&#10;&#10;Description automatically generated">
            <a:extLst>
              <a:ext uri="{FF2B5EF4-FFF2-40B4-BE49-F238E27FC236}">
                <a16:creationId xmlns:a16="http://schemas.microsoft.com/office/drawing/2014/main" id="{D86FA4E3-54C6-785C-5593-4E1D4F92D7F5}"/>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3684611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8263273" y="-1"/>
            <a:ext cx="3602797" cy="1760561"/>
          </a:xfrm>
          <a:prstGeom prst="rect">
            <a:avLst/>
          </a:prstGeom>
        </p:spPr>
      </p:pic>
      <p:pic>
        <p:nvPicPr>
          <p:cNvPr id="2" name="Picture 1">
            <a:extLst>
              <a:ext uri="{FF2B5EF4-FFF2-40B4-BE49-F238E27FC236}">
                <a16:creationId xmlns:a16="http://schemas.microsoft.com/office/drawing/2014/main" id="{7F6F0A62-144F-8CC2-5F36-39AF4265A46A}"/>
              </a:ext>
            </a:extLst>
          </p:cNvPr>
          <p:cNvPicPr>
            <a:picLocks noChangeAspect="1"/>
          </p:cNvPicPr>
          <p:nvPr/>
        </p:nvPicPr>
        <p:blipFill rotWithShape="1">
          <a:blip r:embed="rId3"/>
          <a:srcRect r="67954"/>
          <a:stretch/>
        </p:blipFill>
        <p:spPr>
          <a:xfrm rot="5400000">
            <a:off x="2358232" y="3550909"/>
            <a:ext cx="2006221" cy="4607961"/>
          </a:xfrm>
          <a:prstGeom prst="rect">
            <a:avLst/>
          </a:prstGeom>
        </p:spPr>
      </p:pic>
      <p:pic>
        <p:nvPicPr>
          <p:cNvPr id="4" name="Picture 3" descr="Text&#10;&#10;Description automatically generated">
            <a:extLst>
              <a:ext uri="{FF2B5EF4-FFF2-40B4-BE49-F238E27FC236}">
                <a16:creationId xmlns:a16="http://schemas.microsoft.com/office/drawing/2014/main" id="{A5B9FE55-E271-87E2-02E9-E739F16A36A2}"/>
              </a:ext>
            </a:extLst>
          </p:cNvPr>
          <p:cNvPicPr>
            <a:picLocks noChangeAspect="1"/>
          </p:cNvPicPr>
          <p:nvPr/>
        </p:nvPicPr>
        <p:blipFill>
          <a:blip r:embed="rId4"/>
          <a:stretch>
            <a:fillRect/>
          </a:stretch>
        </p:blipFill>
        <p:spPr>
          <a:xfrm>
            <a:off x="3181350" y="2787650"/>
            <a:ext cx="5829300" cy="1282700"/>
          </a:xfrm>
          <a:prstGeom prst="rect">
            <a:avLst/>
          </a:prstGeom>
        </p:spPr>
      </p:pic>
      <p:pic>
        <p:nvPicPr>
          <p:cNvPr id="3" name="Picture 2" descr="Logo, company name&#10;&#10;Description automatically generated">
            <a:extLst>
              <a:ext uri="{FF2B5EF4-FFF2-40B4-BE49-F238E27FC236}">
                <a16:creationId xmlns:a16="http://schemas.microsoft.com/office/drawing/2014/main" id="{D3130ECA-BA85-05AD-CD64-D67D9CAE9D42}"/>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2143325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8436BC-1184-8262-69D7-D77DF566A078}"/>
              </a:ext>
            </a:extLst>
          </p:cNvPr>
          <p:cNvSpPr txBox="1"/>
          <p:nvPr/>
        </p:nvSpPr>
        <p:spPr>
          <a:xfrm>
            <a:off x="5308978" y="2457297"/>
            <a:ext cx="4967785" cy="1708866"/>
          </a:xfrm>
          <a:prstGeom prst="rect">
            <a:avLst/>
          </a:prstGeom>
          <a:noFill/>
        </p:spPr>
        <p:txBody>
          <a:bodyPr wrap="square" rtlCol="0">
            <a:spAutoFit/>
          </a:bodyPr>
          <a:lstStyle/>
          <a:p>
            <a:pPr fontAlgn="base">
              <a:lnSpc>
                <a:spcPct val="150000"/>
              </a:lnSpc>
            </a:pPr>
            <a:r>
              <a:rPr lang="en-GB" dirty="0">
                <a:latin typeface="Myriad Pro Light" panose="020B0403030403020204" pitchFamily="34" charset="0"/>
              </a:rPr>
              <a:t>When you start with friendship and relationship, you are taking a person-centred approach. It doesn’t take long to realise that everyone is different, even if they present themselves with similar needs.</a:t>
            </a:r>
          </a:p>
        </p:txBody>
      </p:sp>
      <p:pic>
        <p:nvPicPr>
          <p:cNvPr id="6" name="Picture 5" descr="A picture containing person, outdoor, crowd&#10;&#10;Description automatically generated">
            <a:extLst>
              <a:ext uri="{FF2B5EF4-FFF2-40B4-BE49-F238E27FC236}">
                <a16:creationId xmlns:a16="http://schemas.microsoft.com/office/drawing/2014/main" id="{147CDD14-E41F-35D9-3512-CE43F04BE65D}"/>
              </a:ext>
            </a:extLst>
          </p:cNvPr>
          <p:cNvPicPr>
            <a:picLocks noChangeAspect="1"/>
          </p:cNvPicPr>
          <p:nvPr/>
        </p:nvPicPr>
        <p:blipFill>
          <a:blip r:embed="rId2"/>
          <a:stretch>
            <a:fillRect/>
          </a:stretch>
        </p:blipFill>
        <p:spPr>
          <a:xfrm>
            <a:off x="0" y="0"/>
            <a:ext cx="4572000" cy="6858000"/>
          </a:xfrm>
          <a:prstGeom prst="rect">
            <a:avLst/>
          </a:prstGeom>
        </p:spPr>
      </p:pic>
      <p:pic>
        <p:nvPicPr>
          <p:cNvPr id="7" name="Picture 6" descr="A picture containing text, clipart, vector graphics&#10;&#10;Description automatically generated">
            <a:extLst>
              <a:ext uri="{FF2B5EF4-FFF2-40B4-BE49-F238E27FC236}">
                <a16:creationId xmlns:a16="http://schemas.microsoft.com/office/drawing/2014/main" id="{85717802-1ACF-8E1D-FC4A-AAC18075DE7C}"/>
              </a:ext>
            </a:extLst>
          </p:cNvPr>
          <p:cNvPicPr>
            <a:picLocks noChangeAspect="1"/>
          </p:cNvPicPr>
          <p:nvPr/>
        </p:nvPicPr>
        <p:blipFill>
          <a:blip r:embed="rId3"/>
          <a:stretch>
            <a:fillRect/>
          </a:stretch>
        </p:blipFill>
        <p:spPr>
          <a:xfrm>
            <a:off x="2934434" y="0"/>
            <a:ext cx="2749200" cy="1343438"/>
          </a:xfrm>
          <a:prstGeom prst="rect">
            <a:avLst/>
          </a:prstGeom>
        </p:spPr>
      </p:pic>
      <p:pic>
        <p:nvPicPr>
          <p:cNvPr id="8" name="Picture 7">
            <a:extLst>
              <a:ext uri="{FF2B5EF4-FFF2-40B4-BE49-F238E27FC236}">
                <a16:creationId xmlns:a16="http://schemas.microsoft.com/office/drawing/2014/main" id="{9103F1F7-2A1F-052F-E69B-6061E1F8812A}"/>
              </a:ext>
            </a:extLst>
          </p:cNvPr>
          <p:cNvPicPr>
            <a:picLocks noChangeAspect="1"/>
          </p:cNvPicPr>
          <p:nvPr/>
        </p:nvPicPr>
        <p:blipFill rotWithShape="1">
          <a:blip r:embed="rId4"/>
          <a:srcRect r="67954"/>
          <a:stretch/>
        </p:blipFill>
        <p:spPr>
          <a:xfrm rot="5400000">
            <a:off x="8813082" y="4299464"/>
            <a:ext cx="1552116" cy="3564956"/>
          </a:xfrm>
          <a:prstGeom prst="rect">
            <a:avLst/>
          </a:prstGeom>
        </p:spPr>
      </p:pic>
      <p:pic>
        <p:nvPicPr>
          <p:cNvPr id="2" name="Picture 1" descr="Logo, company name&#10;&#10;Description automatically generated">
            <a:extLst>
              <a:ext uri="{FF2B5EF4-FFF2-40B4-BE49-F238E27FC236}">
                <a16:creationId xmlns:a16="http://schemas.microsoft.com/office/drawing/2014/main" id="{FED2078C-932A-DAE4-2EF6-3FF0F11D3A42}"/>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4114911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8436BC-1184-8262-69D7-D77DF566A078}"/>
              </a:ext>
            </a:extLst>
          </p:cNvPr>
          <p:cNvSpPr txBox="1"/>
          <p:nvPr/>
        </p:nvSpPr>
        <p:spPr>
          <a:xfrm>
            <a:off x="5295330" y="2159069"/>
            <a:ext cx="5452282" cy="2539862"/>
          </a:xfrm>
          <a:prstGeom prst="rect">
            <a:avLst/>
          </a:prstGeom>
          <a:noFill/>
        </p:spPr>
        <p:txBody>
          <a:bodyPr wrap="square" rtlCol="0">
            <a:spAutoFit/>
          </a:bodyPr>
          <a:lstStyle/>
          <a:p>
            <a:pPr fontAlgn="base">
              <a:lnSpc>
                <a:spcPct val="150000"/>
              </a:lnSpc>
            </a:pPr>
            <a:r>
              <a:rPr lang="en-GB" dirty="0">
                <a:latin typeface="Myriad Pro Light" panose="020B0403030403020204" pitchFamily="34" charset="0"/>
              </a:rPr>
              <a:t>Everyone, ourselves included, has unique circumstances which means we should provide a unique response. That doesn’t mean you can’t have a standard way of operating any project you might start. In order to be effective and efficient with your assets, having clear and consistent procedures and practices is really important.</a:t>
            </a:r>
          </a:p>
        </p:txBody>
      </p:sp>
      <p:pic>
        <p:nvPicPr>
          <p:cNvPr id="8" name="Picture 7">
            <a:extLst>
              <a:ext uri="{FF2B5EF4-FFF2-40B4-BE49-F238E27FC236}">
                <a16:creationId xmlns:a16="http://schemas.microsoft.com/office/drawing/2014/main" id="{9103F1F7-2A1F-052F-E69B-6061E1F8812A}"/>
              </a:ext>
            </a:extLst>
          </p:cNvPr>
          <p:cNvPicPr>
            <a:picLocks noChangeAspect="1"/>
          </p:cNvPicPr>
          <p:nvPr/>
        </p:nvPicPr>
        <p:blipFill rotWithShape="1">
          <a:blip r:embed="rId2"/>
          <a:srcRect r="67954"/>
          <a:stretch/>
        </p:blipFill>
        <p:spPr>
          <a:xfrm rot="5400000">
            <a:off x="8813082" y="4299464"/>
            <a:ext cx="1552116" cy="3564956"/>
          </a:xfrm>
          <a:prstGeom prst="rect">
            <a:avLst/>
          </a:prstGeom>
        </p:spPr>
      </p:pic>
      <p:pic>
        <p:nvPicPr>
          <p:cNvPr id="13" name="Picture 12" descr="A group of people walking on a street&#10;&#10;Description automatically generated with low confidence">
            <a:extLst>
              <a:ext uri="{FF2B5EF4-FFF2-40B4-BE49-F238E27FC236}">
                <a16:creationId xmlns:a16="http://schemas.microsoft.com/office/drawing/2014/main" id="{0DFC4EB2-29B7-6219-459A-643EFC33DF6C}"/>
              </a:ext>
            </a:extLst>
          </p:cNvPr>
          <p:cNvPicPr>
            <a:picLocks noChangeAspect="1"/>
          </p:cNvPicPr>
          <p:nvPr/>
        </p:nvPicPr>
        <p:blipFill>
          <a:blip r:embed="rId3"/>
          <a:stretch>
            <a:fillRect/>
          </a:stretch>
        </p:blipFill>
        <p:spPr>
          <a:xfrm>
            <a:off x="-3094" y="0"/>
            <a:ext cx="4500705" cy="6858000"/>
          </a:xfrm>
          <a:prstGeom prst="rect">
            <a:avLst/>
          </a:prstGeom>
        </p:spPr>
      </p:pic>
      <p:pic>
        <p:nvPicPr>
          <p:cNvPr id="7" name="Picture 6" descr="A picture containing text, clipart, vector graphics&#10;&#10;Description automatically generated">
            <a:extLst>
              <a:ext uri="{FF2B5EF4-FFF2-40B4-BE49-F238E27FC236}">
                <a16:creationId xmlns:a16="http://schemas.microsoft.com/office/drawing/2014/main" id="{85717802-1ACF-8E1D-FC4A-AAC18075DE7C}"/>
              </a:ext>
            </a:extLst>
          </p:cNvPr>
          <p:cNvPicPr>
            <a:picLocks noChangeAspect="1"/>
          </p:cNvPicPr>
          <p:nvPr/>
        </p:nvPicPr>
        <p:blipFill>
          <a:blip r:embed="rId4"/>
          <a:stretch>
            <a:fillRect/>
          </a:stretch>
        </p:blipFill>
        <p:spPr>
          <a:xfrm>
            <a:off x="2938079" y="0"/>
            <a:ext cx="2749200" cy="1343438"/>
          </a:xfrm>
          <a:prstGeom prst="rect">
            <a:avLst/>
          </a:prstGeom>
        </p:spPr>
      </p:pic>
      <p:pic>
        <p:nvPicPr>
          <p:cNvPr id="2" name="Picture 1" descr="Logo, company name&#10;&#10;Description automatically generated">
            <a:extLst>
              <a:ext uri="{FF2B5EF4-FFF2-40B4-BE49-F238E27FC236}">
                <a16:creationId xmlns:a16="http://schemas.microsoft.com/office/drawing/2014/main" id="{F7F9BEB4-0D33-46A5-6FF3-569787518339}"/>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440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7233479" y="0"/>
            <a:ext cx="3118348" cy="152382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73681"/>
          <a:stretch/>
        </p:blipFill>
        <p:spPr>
          <a:xfrm rot="5400000">
            <a:off x="8894932" y="4059976"/>
            <a:ext cx="1473959" cy="4122090"/>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2092941" y="1935026"/>
            <a:ext cx="8006118" cy="3370859"/>
          </a:xfrm>
          <a:prstGeom prst="rect">
            <a:avLst/>
          </a:prstGeom>
          <a:noFill/>
        </p:spPr>
        <p:txBody>
          <a:bodyPr wrap="square" rtlCol="0">
            <a:spAutoFit/>
          </a:bodyPr>
          <a:lstStyle/>
          <a:p>
            <a:pPr fontAlgn="base">
              <a:lnSpc>
                <a:spcPct val="150000"/>
              </a:lnSpc>
            </a:pPr>
            <a:r>
              <a:rPr lang="en-GB" b="1" spc="300" dirty="0">
                <a:latin typeface="Myriad Pro Semibold" panose="020B0503030403020204" pitchFamily="34" charset="0"/>
              </a:rPr>
              <a:t>ORGANISING YOURSELVES  FOR THE EXPLORATION STAGE: </a:t>
            </a:r>
          </a:p>
          <a:p>
            <a:pPr fontAlgn="base">
              <a:lnSpc>
                <a:spcPct val="150000"/>
              </a:lnSpc>
            </a:pPr>
            <a:r>
              <a:rPr lang="en-GB" dirty="0">
                <a:latin typeface="Myriad Pro Light" panose="020B0403030403020204" pitchFamily="34" charset="0"/>
              </a:rPr>
              <a:t>The first three Exploration steps can involve up to 20 people. In fact, larger groups are good at this stage as they can help us see multiple different perspectives.</a:t>
            </a:r>
          </a:p>
          <a:p>
            <a:pPr fontAlgn="base">
              <a:lnSpc>
                <a:spcPct val="150000"/>
              </a:lnSpc>
            </a:pPr>
            <a:endParaRPr lang="en-GB" dirty="0">
              <a:latin typeface="Myriad Pro Light" panose="020B0403030403020204" pitchFamily="34" charset="0"/>
            </a:endParaRPr>
          </a:p>
          <a:p>
            <a:pPr fontAlgn="base">
              <a:lnSpc>
                <a:spcPct val="150000"/>
              </a:lnSpc>
            </a:pPr>
            <a:r>
              <a:rPr lang="en-GB" b="1" spc="300" dirty="0">
                <a:latin typeface="Myriad Pro Semibold" panose="020B0503030403020204" pitchFamily="34" charset="0"/>
              </a:rPr>
              <a:t>ORGANISING YOURSELVES  FOR THE MOBILISATION STAGE:</a:t>
            </a:r>
          </a:p>
          <a:p>
            <a:pPr fontAlgn="base">
              <a:lnSpc>
                <a:spcPct val="150000"/>
              </a:lnSpc>
            </a:pPr>
            <a:r>
              <a:rPr lang="en-GB" dirty="0">
                <a:latin typeface="Myriad Pro Light" panose="020B0403030403020204" pitchFamily="34" charset="0"/>
              </a:rPr>
              <a:t>The Mobilisation steps are better worked through with a smaller team of 3 - 5 people. This part of the process involves more hands-on involvement and will require action plans to be developed.</a:t>
            </a:r>
          </a:p>
        </p:txBody>
      </p:sp>
      <p:pic>
        <p:nvPicPr>
          <p:cNvPr id="4" name="Picture 3">
            <a:extLst>
              <a:ext uri="{FF2B5EF4-FFF2-40B4-BE49-F238E27FC236}">
                <a16:creationId xmlns:a16="http://schemas.microsoft.com/office/drawing/2014/main" id="{2EF3E9D2-D69D-2213-5D02-DCE8A5B3A1B5}"/>
              </a:ext>
            </a:extLst>
          </p:cNvPr>
          <p:cNvPicPr>
            <a:picLocks noChangeAspect="1"/>
          </p:cNvPicPr>
          <p:nvPr/>
        </p:nvPicPr>
        <p:blipFill>
          <a:blip r:embed="rId4"/>
          <a:stretch>
            <a:fillRect/>
          </a:stretch>
        </p:blipFill>
        <p:spPr>
          <a:xfrm>
            <a:off x="2120023" y="1232377"/>
            <a:ext cx="5556843" cy="550289"/>
          </a:xfrm>
          <a:prstGeom prst="rect">
            <a:avLst/>
          </a:prstGeom>
        </p:spPr>
      </p:pic>
      <p:pic>
        <p:nvPicPr>
          <p:cNvPr id="3" name="Picture 2">
            <a:extLst>
              <a:ext uri="{FF2B5EF4-FFF2-40B4-BE49-F238E27FC236}">
                <a16:creationId xmlns:a16="http://schemas.microsoft.com/office/drawing/2014/main" id="{736040E1-1AE0-2095-55D2-0108F091D146}"/>
              </a:ext>
            </a:extLst>
          </p:cNvPr>
          <p:cNvPicPr>
            <a:picLocks noChangeAspect="1"/>
          </p:cNvPicPr>
          <p:nvPr/>
        </p:nvPicPr>
        <p:blipFill rotWithShape="1">
          <a:blip r:embed="rId5"/>
          <a:srcRect l="72964" t="-5083" r="1" b="1"/>
          <a:stretch/>
        </p:blipFill>
        <p:spPr>
          <a:xfrm rot="16200000" flipH="1">
            <a:off x="-439565" y="1326671"/>
            <a:ext cx="3196992" cy="543653"/>
          </a:xfrm>
          <a:prstGeom prst="rect">
            <a:avLst/>
          </a:prstGeom>
        </p:spPr>
      </p:pic>
      <p:pic>
        <p:nvPicPr>
          <p:cNvPr id="6" name="Picture 5">
            <a:extLst>
              <a:ext uri="{FF2B5EF4-FFF2-40B4-BE49-F238E27FC236}">
                <a16:creationId xmlns:a16="http://schemas.microsoft.com/office/drawing/2014/main" id="{761B97B4-5A17-73D3-CF54-E14D29915ED2}"/>
              </a:ext>
            </a:extLst>
          </p:cNvPr>
          <p:cNvPicPr>
            <a:picLocks noChangeAspect="1"/>
          </p:cNvPicPr>
          <p:nvPr/>
        </p:nvPicPr>
        <p:blipFill rotWithShape="1">
          <a:blip r:embed="rId6"/>
          <a:srcRect l="52626" t="-12323" b="-9361"/>
          <a:stretch/>
        </p:blipFill>
        <p:spPr>
          <a:xfrm rot="16200000" flipH="1">
            <a:off x="-921776" y="2423032"/>
            <a:ext cx="5200902" cy="354843"/>
          </a:xfrm>
          <a:prstGeom prst="rect">
            <a:avLst/>
          </a:prstGeom>
        </p:spPr>
      </p:pic>
      <p:pic>
        <p:nvPicPr>
          <p:cNvPr id="7" name="Picture 6" descr="Logo, company name&#10;&#10;Description automatically generated">
            <a:extLst>
              <a:ext uri="{FF2B5EF4-FFF2-40B4-BE49-F238E27FC236}">
                <a16:creationId xmlns:a16="http://schemas.microsoft.com/office/drawing/2014/main" id="{13F2780A-AB77-8FFA-CD44-A31D88E51BC1}"/>
              </a:ext>
            </a:extLst>
          </p:cNvPr>
          <p:cNvPicPr>
            <a:picLocks noChangeAspect="1"/>
          </p:cNvPicPr>
          <p:nvPr/>
        </p:nvPicPr>
        <p:blipFill>
          <a:blip r:embed="rId7"/>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2899046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8436BC-1184-8262-69D7-D77DF566A078}"/>
              </a:ext>
            </a:extLst>
          </p:cNvPr>
          <p:cNvSpPr txBox="1"/>
          <p:nvPr/>
        </p:nvSpPr>
        <p:spPr>
          <a:xfrm>
            <a:off x="5295330" y="2159069"/>
            <a:ext cx="5131560" cy="2124364"/>
          </a:xfrm>
          <a:prstGeom prst="rect">
            <a:avLst/>
          </a:prstGeom>
          <a:noFill/>
        </p:spPr>
        <p:txBody>
          <a:bodyPr wrap="square" rtlCol="0">
            <a:spAutoFit/>
          </a:bodyPr>
          <a:lstStyle/>
          <a:p>
            <a:pPr fontAlgn="base">
              <a:lnSpc>
                <a:spcPct val="150000"/>
              </a:lnSpc>
            </a:pPr>
            <a:r>
              <a:rPr lang="en-GB" dirty="0">
                <a:latin typeface="Myriad Pro Light" panose="020B0403030403020204" pitchFamily="34" charset="0"/>
              </a:rPr>
              <a:t>However, it’s about thinking outside the box, beyond the objectives of your project, and asking:</a:t>
            </a:r>
          </a:p>
          <a:p>
            <a:pPr marL="285750" indent="-285750" fontAlgn="base">
              <a:lnSpc>
                <a:spcPct val="150000"/>
              </a:lnSpc>
              <a:buFont typeface="Arial" panose="020B0604020202020204" pitchFamily="34" charset="0"/>
              <a:buChar char="•"/>
            </a:pPr>
            <a:r>
              <a:rPr lang="en-GB" dirty="0">
                <a:latin typeface="Myriad Pro Light" panose="020B0403030403020204" pitchFamily="34" charset="0"/>
              </a:rPr>
              <a:t>What else does this person need?</a:t>
            </a:r>
          </a:p>
          <a:p>
            <a:pPr marL="285750" indent="-285750" fontAlgn="base">
              <a:lnSpc>
                <a:spcPct val="150000"/>
              </a:lnSpc>
              <a:buFont typeface="Arial" panose="020B0604020202020204" pitchFamily="34" charset="0"/>
              <a:buChar char="•"/>
            </a:pPr>
            <a:r>
              <a:rPr lang="en-GB" dirty="0">
                <a:latin typeface="Myriad Pro Light" panose="020B0403030403020204" pitchFamily="34" charset="0"/>
              </a:rPr>
              <a:t>Who else could I connect them with?</a:t>
            </a:r>
          </a:p>
          <a:p>
            <a:pPr marL="285750" indent="-285750" fontAlgn="base">
              <a:lnSpc>
                <a:spcPct val="150000"/>
              </a:lnSpc>
              <a:buFont typeface="Arial" panose="020B0604020202020204" pitchFamily="34" charset="0"/>
              <a:buChar char="•"/>
            </a:pPr>
            <a:r>
              <a:rPr lang="en-GB" dirty="0">
                <a:latin typeface="Myriad Pro Light" panose="020B0403030403020204" pitchFamily="34" charset="0"/>
              </a:rPr>
              <a:t>What are their personal aims?</a:t>
            </a:r>
          </a:p>
        </p:txBody>
      </p:sp>
      <p:pic>
        <p:nvPicPr>
          <p:cNvPr id="8" name="Picture 7">
            <a:extLst>
              <a:ext uri="{FF2B5EF4-FFF2-40B4-BE49-F238E27FC236}">
                <a16:creationId xmlns:a16="http://schemas.microsoft.com/office/drawing/2014/main" id="{9103F1F7-2A1F-052F-E69B-6061E1F8812A}"/>
              </a:ext>
            </a:extLst>
          </p:cNvPr>
          <p:cNvPicPr>
            <a:picLocks noChangeAspect="1"/>
          </p:cNvPicPr>
          <p:nvPr/>
        </p:nvPicPr>
        <p:blipFill rotWithShape="1">
          <a:blip r:embed="rId2"/>
          <a:srcRect r="67954"/>
          <a:stretch/>
        </p:blipFill>
        <p:spPr>
          <a:xfrm rot="5400000">
            <a:off x="8813082" y="4299464"/>
            <a:ext cx="1552116" cy="3564956"/>
          </a:xfrm>
          <a:prstGeom prst="rect">
            <a:avLst/>
          </a:prstGeom>
        </p:spPr>
      </p:pic>
      <p:pic>
        <p:nvPicPr>
          <p:cNvPr id="11" name="Picture 10" descr="A person smiling with his hand on his chin&#10;&#10;Description automatically generated with medium confidence">
            <a:extLst>
              <a:ext uri="{FF2B5EF4-FFF2-40B4-BE49-F238E27FC236}">
                <a16:creationId xmlns:a16="http://schemas.microsoft.com/office/drawing/2014/main" id="{39DEB1D5-0170-E278-34B9-5ECB321770FF}"/>
              </a:ext>
            </a:extLst>
          </p:cNvPr>
          <p:cNvPicPr>
            <a:picLocks noChangeAspect="1"/>
          </p:cNvPicPr>
          <p:nvPr/>
        </p:nvPicPr>
        <p:blipFill>
          <a:blip r:embed="rId3"/>
          <a:stretch>
            <a:fillRect/>
          </a:stretch>
        </p:blipFill>
        <p:spPr>
          <a:xfrm>
            <a:off x="0" y="0"/>
            <a:ext cx="4572000" cy="6858000"/>
          </a:xfrm>
          <a:prstGeom prst="rect">
            <a:avLst/>
          </a:prstGeom>
        </p:spPr>
      </p:pic>
      <p:pic>
        <p:nvPicPr>
          <p:cNvPr id="7" name="Picture 6" descr="A picture containing text, clipart, vector graphics&#10;&#10;Description automatically generated">
            <a:extLst>
              <a:ext uri="{FF2B5EF4-FFF2-40B4-BE49-F238E27FC236}">
                <a16:creationId xmlns:a16="http://schemas.microsoft.com/office/drawing/2014/main" id="{85717802-1ACF-8E1D-FC4A-AAC18075DE7C}"/>
              </a:ext>
            </a:extLst>
          </p:cNvPr>
          <p:cNvPicPr>
            <a:picLocks noChangeAspect="1"/>
          </p:cNvPicPr>
          <p:nvPr/>
        </p:nvPicPr>
        <p:blipFill>
          <a:blip r:embed="rId4"/>
          <a:stretch>
            <a:fillRect/>
          </a:stretch>
        </p:blipFill>
        <p:spPr>
          <a:xfrm>
            <a:off x="2938079" y="0"/>
            <a:ext cx="2749200" cy="1343438"/>
          </a:xfrm>
          <a:prstGeom prst="rect">
            <a:avLst/>
          </a:prstGeom>
        </p:spPr>
      </p:pic>
      <p:pic>
        <p:nvPicPr>
          <p:cNvPr id="2" name="Picture 1" descr="Logo, company name&#10;&#10;Description automatically generated">
            <a:extLst>
              <a:ext uri="{FF2B5EF4-FFF2-40B4-BE49-F238E27FC236}">
                <a16:creationId xmlns:a16="http://schemas.microsoft.com/office/drawing/2014/main" id="{6C9AE6E5-A81B-A4C7-3A3C-760E7B0ECA46}"/>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3594761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8263273" y="-1"/>
            <a:ext cx="3602797" cy="1760561"/>
          </a:xfrm>
          <a:prstGeom prst="rect">
            <a:avLst/>
          </a:prstGeom>
        </p:spPr>
      </p:pic>
      <p:pic>
        <p:nvPicPr>
          <p:cNvPr id="2" name="Picture 1">
            <a:extLst>
              <a:ext uri="{FF2B5EF4-FFF2-40B4-BE49-F238E27FC236}">
                <a16:creationId xmlns:a16="http://schemas.microsoft.com/office/drawing/2014/main" id="{7F6F0A62-144F-8CC2-5F36-39AF4265A46A}"/>
              </a:ext>
            </a:extLst>
          </p:cNvPr>
          <p:cNvPicPr>
            <a:picLocks noChangeAspect="1"/>
          </p:cNvPicPr>
          <p:nvPr/>
        </p:nvPicPr>
        <p:blipFill rotWithShape="1">
          <a:blip r:embed="rId3"/>
          <a:srcRect r="67954"/>
          <a:stretch/>
        </p:blipFill>
        <p:spPr>
          <a:xfrm rot="5400000">
            <a:off x="2358232" y="3550909"/>
            <a:ext cx="2006221" cy="4607961"/>
          </a:xfrm>
          <a:prstGeom prst="rect">
            <a:avLst/>
          </a:prstGeom>
        </p:spPr>
      </p:pic>
      <p:pic>
        <p:nvPicPr>
          <p:cNvPr id="6" name="Picture 5" descr="Text&#10;&#10;Description automatically generated">
            <a:extLst>
              <a:ext uri="{FF2B5EF4-FFF2-40B4-BE49-F238E27FC236}">
                <a16:creationId xmlns:a16="http://schemas.microsoft.com/office/drawing/2014/main" id="{3B9887A6-434C-25B7-5EC9-697E0B3755AD}"/>
              </a:ext>
            </a:extLst>
          </p:cNvPr>
          <p:cNvPicPr>
            <a:picLocks noChangeAspect="1"/>
          </p:cNvPicPr>
          <p:nvPr/>
        </p:nvPicPr>
        <p:blipFill>
          <a:blip r:embed="rId4"/>
          <a:stretch>
            <a:fillRect/>
          </a:stretch>
        </p:blipFill>
        <p:spPr>
          <a:xfrm>
            <a:off x="4025900" y="2550236"/>
            <a:ext cx="4140200" cy="1320800"/>
          </a:xfrm>
          <a:prstGeom prst="rect">
            <a:avLst/>
          </a:prstGeom>
        </p:spPr>
      </p:pic>
      <p:sp>
        <p:nvSpPr>
          <p:cNvPr id="7" name="TextBox 6">
            <a:extLst>
              <a:ext uri="{FF2B5EF4-FFF2-40B4-BE49-F238E27FC236}">
                <a16:creationId xmlns:a16="http://schemas.microsoft.com/office/drawing/2014/main" id="{D597ABC4-6872-AFE2-A2E7-67D2679D7075}"/>
              </a:ext>
            </a:extLst>
          </p:cNvPr>
          <p:cNvSpPr txBox="1"/>
          <p:nvPr/>
        </p:nvSpPr>
        <p:spPr>
          <a:xfrm>
            <a:off x="3085253" y="3871036"/>
            <a:ext cx="6021494" cy="380169"/>
          </a:xfrm>
          <a:prstGeom prst="rect">
            <a:avLst/>
          </a:prstGeom>
          <a:noFill/>
        </p:spPr>
        <p:txBody>
          <a:bodyPr wrap="square" rtlCol="0">
            <a:spAutoFit/>
          </a:bodyPr>
          <a:lstStyle/>
          <a:p>
            <a:pPr algn="ctr" fontAlgn="base">
              <a:lnSpc>
                <a:spcPct val="150000"/>
              </a:lnSpc>
            </a:pPr>
            <a:r>
              <a:rPr lang="en-GB" sz="1400" dirty="0">
                <a:latin typeface="Myriad Pro Light" panose="020B0403030403020204" pitchFamily="34" charset="0"/>
              </a:rPr>
              <a:t>Download the form from </a:t>
            </a:r>
            <a:r>
              <a:rPr lang="en-GB" sz="1400" dirty="0" err="1">
                <a:latin typeface="Myriad Pro Light" panose="020B0403030403020204" pitchFamily="34" charset="0"/>
              </a:rPr>
              <a:t>www.sharejesusinternational.com</a:t>
            </a:r>
            <a:r>
              <a:rPr lang="en-GB" sz="1400" dirty="0">
                <a:latin typeface="Myriad Pro Light" panose="020B0403030403020204" pitchFamily="34" charset="0"/>
              </a:rPr>
              <a:t>/5d</a:t>
            </a:r>
          </a:p>
        </p:txBody>
      </p:sp>
      <p:pic>
        <p:nvPicPr>
          <p:cNvPr id="3" name="Picture 2" descr="Logo, company name&#10;&#10;Description automatically generated">
            <a:extLst>
              <a:ext uri="{FF2B5EF4-FFF2-40B4-BE49-F238E27FC236}">
                <a16:creationId xmlns:a16="http://schemas.microsoft.com/office/drawing/2014/main" id="{BE4FD6FD-76EE-CC3A-33A9-7913B82B37F1}"/>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923318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E9F195-722E-853B-BBCD-B8DC5D460114}"/>
              </a:ext>
            </a:extLst>
          </p:cNvPr>
          <p:cNvSpPr/>
          <p:nvPr/>
        </p:nvSpPr>
        <p:spPr>
          <a:xfrm>
            <a:off x="0" y="7977"/>
            <a:ext cx="457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 clipart, vector graphics&#10;&#10;Description automatically generated">
            <a:extLst>
              <a:ext uri="{FF2B5EF4-FFF2-40B4-BE49-F238E27FC236}">
                <a16:creationId xmlns:a16="http://schemas.microsoft.com/office/drawing/2014/main" id="{2C6BB96E-D291-1D8C-ABFB-CF79E0822C3D}"/>
              </a:ext>
            </a:extLst>
          </p:cNvPr>
          <p:cNvPicPr>
            <a:picLocks noChangeAspect="1"/>
          </p:cNvPicPr>
          <p:nvPr/>
        </p:nvPicPr>
        <p:blipFill>
          <a:blip r:embed="rId2"/>
          <a:stretch>
            <a:fillRect/>
          </a:stretch>
        </p:blipFill>
        <p:spPr>
          <a:xfrm>
            <a:off x="8963237" y="7977"/>
            <a:ext cx="2749200" cy="1343438"/>
          </a:xfrm>
          <a:prstGeom prst="rect">
            <a:avLst/>
          </a:prstGeom>
        </p:spPr>
      </p:pic>
      <p:pic>
        <p:nvPicPr>
          <p:cNvPr id="11" name="Picture 10">
            <a:extLst>
              <a:ext uri="{FF2B5EF4-FFF2-40B4-BE49-F238E27FC236}">
                <a16:creationId xmlns:a16="http://schemas.microsoft.com/office/drawing/2014/main" id="{F314DFE3-2AE5-DEA5-5819-71A568754B52}"/>
              </a:ext>
            </a:extLst>
          </p:cNvPr>
          <p:cNvPicPr>
            <a:picLocks noChangeAspect="1"/>
          </p:cNvPicPr>
          <p:nvPr/>
        </p:nvPicPr>
        <p:blipFill rotWithShape="1">
          <a:blip r:embed="rId3"/>
          <a:srcRect r="67954"/>
          <a:stretch/>
        </p:blipFill>
        <p:spPr>
          <a:xfrm rot="5400000">
            <a:off x="6479315" y="4299464"/>
            <a:ext cx="1552116" cy="3564956"/>
          </a:xfrm>
          <a:prstGeom prst="rect">
            <a:avLst/>
          </a:prstGeom>
        </p:spPr>
      </p:pic>
      <p:pic>
        <p:nvPicPr>
          <p:cNvPr id="3" name="Picture 2" descr="Text&#10;&#10;Description automatically generated">
            <a:extLst>
              <a:ext uri="{FF2B5EF4-FFF2-40B4-BE49-F238E27FC236}">
                <a16:creationId xmlns:a16="http://schemas.microsoft.com/office/drawing/2014/main" id="{786081D3-DA9B-9F72-C301-7E901C2AA502}"/>
              </a:ext>
            </a:extLst>
          </p:cNvPr>
          <p:cNvPicPr>
            <a:picLocks noChangeAspect="1"/>
          </p:cNvPicPr>
          <p:nvPr/>
        </p:nvPicPr>
        <p:blipFill>
          <a:blip r:embed="rId4"/>
          <a:stretch>
            <a:fillRect/>
          </a:stretch>
        </p:blipFill>
        <p:spPr>
          <a:xfrm>
            <a:off x="5748171" y="2716442"/>
            <a:ext cx="3479800" cy="1320800"/>
          </a:xfrm>
          <a:prstGeom prst="rect">
            <a:avLst/>
          </a:prstGeom>
        </p:spPr>
      </p:pic>
      <p:pic>
        <p:nvPicPr>
          <p:cNvPr id="8" name="Picture 7" descr="A picture containing building, balloon, aircraft, dome&#10;&#10;Description automatically generated">
            <a:extLst>
              <a:ext uri="{FF2B5EF4-FFF2-40B4-BE49-F238E27FC236}">
                <a16:creationId xmlns:a16="http://schemas.microsoft.com/office/drawing/2014/main" id="{79C665DE-2146-8211-161B-E13862EC5508}"/>
              </a:ext>
            </a:extLst>
          </p:cNvPr>
          <p:cNvPicPr>
            <a:picLocks noChangeAspect="1"/>
          </p:cNvPicPr>
          <p:nvPr/>
        </p:nvPicPr>
        <p:blipFill rotWithShape="1">
          <a:blip r:embed="rId5"/>
          <a:srcRect l="16663"/>
          <a:stretch/>
        </p:blipFill>
        <p:spPr>
          <a:xfrm>
            <a:off x="0" y="7977"/>
            <a:ext cx="4572000" cy="6858000"/>
          </a:xfrm>
          <a:prstGeom prst="rect">
            <a:avLst/>
          </a:prstGeom>
        </p:spPr>
      </p:pic>
      <p:pic>
        <p:nvPicPr>
          <p:cNvPr id="2" name="Picture 1" descr="Logo, company name&#10;&#10;Description automatically generated">
            <a:extLst>
              <a:ext uri="{FF2B5EF4-FFF2-40B4-BE49-F238E27FC236}">
                <a16:creationId xmlns:a16="http://schemas.microsoft.com/office/drawing/2014/main" id="{4F8267D1-87BC-87E0-5B37-5E4F2CB23EF1}"/>
              </a:ext>
            </a:extLst>
          </p:cNvPr>
          <p:cNvPicPr>
            <a:picLocks noChangeAspect="1"/>
          </p:cNvPicPr>
          <p:nvPr/>
        </p:nvPicPr>
        <p:blipFill>
          <a:blip r:embed="rId6"/>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2100221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9116870"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1313637" y="4299465"/>
            <a:ext cx="1552116" cy="356495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355854" y="1911296"/>
            <a:ext cx="9543055" cy="2539862"/>
          </a:xfrm>
          <a:prstGeom prst="rect">
            <a:avLst/>
          </a:prstGeom>
          <a:noFill/>
        </p:spPr>
        <p:txBody>
          <a:bodyPr wrap="square" rtlCol="0">
            <a:spAutoFit/>
          </a:bodyPr>
          <a:lstStyle/>
          <a:p>
            <a:pPr marL="342900" indent="-342900" fontAlgn="base">
              <a:lnSpc>
                <a:spcPct val="150000"/>
              </a:lnSpc>
              <a:buFont typeface="+mj-lt"/>
              <a:buAutoNum type="arabicPeriod"/>
            </a:pPr>
            <a:r>
              <a:rPr lang="en-GB" dirty="0">
                <a:latin typeface="Myriad Pro Light" panose="020B0403030403020204" pitchFamily="34" charset="0"/>
              </a:rPr>
              <a:t>Who is taking a lead?</a:t>
            </a:r>
          </a:p>
          <a:p>
            <a:pPr marL="342900" indent="-342900" fontAlgn="base">
              <a:lnSpc>
                <a:spcPct val="150000"/>
              </a:lnSpc>
              <a:buFont typeface="+mj-lt"/>
              <a:buAutoNum type="arabicPeriod"/>
            </a:pPr>
            <a:r>
              <a:rPr lang="en-GB" dirty="0">
                <a:latin typeface="Myriad Pro Light" panose="020B0403030403020204" pitchFamily="34" charset="0"/>
              </a:rPr>
              <a:t>Who have you got on your team? Who is going to make it work?</a:t>
            </a:r>
          </a:p>
          <a:p>
            <a:pPr marL="342900" indent="-342900" fontAlgn="base">
              <a:lnSpc>
                <a:spcPct val="150000"/>
              </a:lnSpc>
              <a:buFont typeface="+mj-lt"/>
              <a:buAutoNum type="arabicPeriod"/>
            </a:pPr>
            <a:r>
              <a:rPr lang="en-GB" dirty="0">
                <a:latin typeface="Myriad Pro Light" panose="020B0403030403020204" pitchFamily="34" charset="0"/>
              </a:rPr>
              <a:t>Is it clear where you are going and what you want to achieve?</a:t>
            </a:r>
          </a:p>
          <a:p>
            <a:pPr marL="342900" indent="-342900" fontAlgn="base">
              <a:lnSpc>
                <a:spcPct val="150000"/>
              </a:lnSpc>
              <a:buFont typeface="+mj-lt"/>
              <a:buAutoNum type="arabicPeriod"/>
            </a:pPr>
            <a:r>
              <a:rPr lang="en-GB" dirty="0">
                <a:latin typeface="Myriad Pro Light" panose="020B0403030403020204" pitchFamily="34" charset="0"/>
              </a:rPr>
              <a:t>Are you prepared and have you sorted out your logistics and specific details?</a:t>
            </a:r>
          </a:p>
          <a:p>
            <a:pPr marL="342900" indent="-342900" fontAlgn="base">
              <a:lnSpc>
                <a:spcPct val="150000"/>
              </a:lnSpc>
              <a:buFont typeface="+mj-lt"/>
              <a:buAutoNum type="arabicPeriod"/>
            </a:pPr>
            <a:r>
              <a:rPr lang="en-GB" dirty="0">
                <a:latin typeface="Myriad Pro Light" panose="020B0403030403020204" pitchFamily="34" charset="0"/>
              </a:rPr>
              <a:t>What are the things that might get in the way and delay you from getting a good start?</a:t>
            </a:r>
          </a:p>
          <a:p>
            <a:pPr marL="342900" indent="-342900" fontAlgn="base">
              <a:lnSpc>
                <a:spcPct val="150000"/>
              </a:lnSpc>
              <a:buFont typeface="+mj-lt"/>
              <a:buAutoNum type="arabicPeriod"/>
            </a:pPr>
            <a:r>
              <a:rPr lang="en-GB" dirty="0">
                <a:latin typeface="Myriad Pro Light" panose="020B0403030403020204" pitchFamily="34" charset="0"/>
              </a:rPr>
              <a:t>Have you thought about future risks or distractions that might send you off in the wrong direction?</a:t>
            </a:r>
          </a:p>
        </p:txBody>
      </p:sp>
      <p:pic>
        <p:nvPicPr>
          <p:cNvPr id="3" name="Picture 2" descr="Text&#10;&#10;Description automatically generated">
            <a:extLst>
              <a:ext uri="{FF2B5EF4-FFF2-40B4-BE49-F238E27FC236}">
                <a16:creationId xmlns:a16="http://schemas.microsoft.com/office/drawing/2014/main" id="{396B02D3-4146-463B-290C-2617220455EC}"/>
              </a:ext>
            </a:extLst>
          </p:cNvPr>
          <p:cNvPicPr>
            <a:picLocks noChangeAspect="1"/>
          </p:cNvPicPr>
          <p:nvPr/>
        </p:nvPicPr>
        <p:blipFill>
          <a:blip r:embed="rId4"/>
          <a:stretch>
            <a:fillRect/>
          </a:stretch>
        </p:blipFill>
        <p:spPr>
          <a:xfrm>
            <a:off x="325930" y="347869"/>
            <a:ext cx="1903873" cy="722638"/>
          </a:xfrm>
          <a:prstGeom prst="rect">
            <a:avLst/>
          </a:prstGeom>
        </p:spPr>
      </p:pic>
      <p:pic>
        <p:nvPicPr>
          <p:cNvPr id="4" name="Picture 3" descr="Logo, company name&#10;&#10;Description automatically generated">
            <a:extLst>
              <a:ext uri="{FF2B5EF4-FFF2-40B4-BE49-F238E27FC236}">
                <a16:creationId xmlns:a16="http://schemas.microsoft.com/office/drawing/2014/main" id="{F6AE3CDF-92AD-8476-4911-11086304A4D8}"/>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365226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6" name="Picture 5" descr="Logo, company name&#10;&#10;Description automatically generated">
            <a:extLst>
              <a:ext uri="{FF2B5EF4-FFF2-40B4-BE49-F238E27FC236}">
                <a16:creationId xmlns:a16="http://schemas.microsoft.com/office/drawing/2014/main" id="{E93F1FD9-7E25-BB95-0C1F-6A454737961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81273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9116870"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8615189" y="4299465"/>
            <a:ext cx="1552116" cy="356495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843727" y="2781066"/>
            <a:ext cx="8504546" cy="1295868"/>
          </a:xfrm>
          <a:prstGeom prst="rect">
            <a:avLst/>
          </a:prstGeom>
          <a:noFill/>
        </p:spPr>
        <p:txBody>
          <a:bodyPr wrap="square" rtlCol="0">
            <a:spAutoFit/>
          </a:bodyPr>
          <a:lstStyle/>
          <a:p>
            <a:pPr marL="342900" indent="-342900" fontAlgn="base">
              <a:lnSpc>
                <a:spcPct val="150000"/>
              </a:lnSpc>
              <a:buFont typeface="+mj-lt"/>
              <a:buAutoNum type="alphaLcPeriod"/>
            </a:pPr>
            <a:r>
              <a:rPr lang="en-GB" dirty="0">
                <a:latin typeface="Myriad Pro Light" panose="020B0403030403020204" pitchFamily="34" charset="0"/>
              </a:rPr>
              <a:t>The Under the Radar Launch</a:t>
            </a:r>
          </a:p>
          <a:p>
            <a:pPr marL="342900" indent="-342900" fontAlgn="base">
              <a:lnSpc>
                <a:spcPct val="150000"/>
              </a:lnSpc>
              <a:buFont typeface="+mj-lt"/>
              <a:buAutoNum type="alphaLcPeriod"/>
            </a:pPr>
            <a:r>
              <a:rPr lang="en-GB" dirty="0">
                <a:latin typeface="Myriad Pro Light" panose="020B0403030403020204" pitchFamily="34" charset="0"/>
              </a:rPr>
              <a:t>The Soft Launch</a:t>
            </a:r>
          </a:p>
          <a:p>
            <a:pPr marL="342900" indent="-342900" fontAlgn="base">
              <a:lnSpc>
                <a:spcPct val="150000"/>
              </a:lnSpc>
              <a:buFont typeface="+mj-lt"/>
              <a:buAutoNum type="alphaLcPeriod"/>
            </a:pPr>
            <a:r>
              <a:rPr lang="en-GB" dirty="0">
                <a:latin typeface="Myriad Pro Light" panose="020B0403030403020204" pitchFamily="34" charset="0"/>
              </a:rPr>
              <a:t>The Hard Launch</a:t>
            </a:r>
          </a:p>
        </p:txBody>
      </p:sp>
      <p:pic>
        <p:nvPicPr>
          <p:cNvPr id="4" name="Picture 3" descr="A picture containing text, clipart&#10;&#10;Description automatically generated">
            <a:extLst>
              <a:ext uri="{FF2B5EF4-FFF2-40B4-BE49-F238E27FC236}">
                <a16:creationId xmlns:a16="http://schemas.microsoft.com/office/drawing/2014/main" id="{BCECF0EB-C9A6-8E5A-4EE8-7D0CECE9DAF0}"/>
              </a:ext>
            </a:extLst>
          </p:cNvPr>
          <p:cNvPicPr>
            <a:picLocks noChangeAspect="1"/>
          </p:cNvPicPr>
          <p:nvPr/>
        </p:nvPicPr>
        <p:blipFill>
          <a:blip r:embed="rId4"/>
          <a:stretch>
            <a:fillRect/>
          </a:stretch>
        </p:blipFill>
        <p:spPr>
          <a:xfrm>
            <a:off x="1894532" y="2091475"/>
            <a:ext cx="2964071" cy="557814"/>
          </a:xfrm>
          <a:prstGeom prst="rect">
            <a:avLst/>
          </a:prstGeom>
        </p:spPr>
      </p:pic>
      <p:pic>
        <p:nvPicPr>
          <p:cNvPr id="3" name="Picture 2" descr="Logo, company name&#10;&#10;Description automatically generated">
            <a:extLst>
              <a:ext uri="{FF2B5EF4-FFF2-40B4-BE49-F238E27FC236}">
                <a16:creationId xmlns:a16="http://schemas.microsoft.com/office/drawing/2014/main" id="{E8CBD924-92C0-B970-2365-C2669E0BB51E}"/>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216329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8263273" y="-1"/>
            <a:ext cx="3602797" cy="1760561"/>
          </a:xfrm>
          <a:prstGeom prst="rect">
            <a:avLst/>
          </a:prstGeom>
        </p:spPr>
      </p:pic>
      <p:pic>
        <p:nvPicPr>
          <p:cNvPr id="2" name="Picture 1">
            <a:extLst>
              <a:ext uri="{FF2B5EF4-FFF2-40B4-BE49-F238E27FC236}">
                <a16:creationId xmlns:a16="http://schemas.microsoft.com/office/drawing/2014/main" id="{7F6F0A62-144F-8CC2-5F36-39AF4265A46A}"/>
              </a:ext>
            </a:extLst>
          </p:cNvPr>
          <p:cNvPicPr>
            <a:picLocks noChangeAspect="1"/>
          </p:cNvPicPr>
          <p:nvPr/>
        </p:nvPicPr>
        <p:blipFill rotWithShape="1">
          <a:blip r:embed="rId3"/>
          <a:srcRect r="67954"/>
          <a:stretch/>
        </p:blipFill>
        <p:spPr>
          <a:xfrm rot="5400000">
            <a:off x="2358232" y="3550909"/>
            <a:ext cx="2006221" cy="4607961"/>
          </a:xfrm>
          <a:prstGeom prst="rect">
            <a:avLst/>
          </a:prstGeom>
        </p:spPr>
      </p:pic>
      <p:sp>
        <p:nvSpPr>
          <p:cNvPr id="7" name="TextBox 6">
            <a:extLst>
              <a:ext uri="{FF2B5EF4-FFF2-40B4-BE49-F238E27FC236}">
                <a16:creationId xmlns:a16="http://schemas.microsoft.com/office/drawing/2014/main" id="{D597ABC4-6872-AFE2-A2E7-67D2679D7075}"/>
              </a:ext>
            </a:extLst>
          </p:cNvPr>
          <p:cNvSpPr txBox="1"/>
          <p:nvPr/>
        </p:nvSpPr>
        <p:spPr>
          <a:xfrm>
            <a:off x="3085253" y="3871036"/>
            <a:ext cx="6021494" cy="473206"/>
          </a:xfrm>
          <a:prstGeom prst="rect">
            <a:avLst/>
          </a:prstGeom>
          <a:noFill/>
        </p:spPr>
        <p:txBody>
          <a:bodyPr wrap="square" rtlCol="0">
            <a:spAutoFit/>
          </a:bodyPr>
          <a:lstStyle/>
          <a:p>
            <a:pPr algn="ctr" fontAlgn="base">
              <a:lnSpc>
                <a:spcPct val="150000"/>
              </a:lnSpc>
            </a:pPr>
            <a:r>
              <a:rPr lang="en-GB" b="1" spc="600" dirty="0">
                <a:latin typeface="Myriad Pro Semibold" panose="020B0503030403020204" pitchFamily="34" charset="0"/>
              </a:rPr>
              <a:t>MONITORING</a:t>
            </a:r>
          </a:p>
        </p:txBody>
      </p:sp>
      <p:pic>
        <p:nvPicPr>
          <p:cNvPr id="10" name="Picture 9" descr="A picture containing logo&#10;&#10;Description automatically generated">
            <a:extLst>
              <a:ext uri="{FF2B5EF4-FFF2-40B4-BE49-F238E27FC236}">
                <a16:creationId xmlns:a16="http://schemas.microsoft.com/office/drawing/2014/main" id="{4DB426F4-9CBB-DAED-E7F5-A805BA4DD16C}"/>
              </a:ext>
            </a:extLst>
          </p:cNvPr>
          <p:cNvPicPr>
            <a:picLocks noChangeAspect="1"/>
          </p:cNvPicPr>
          <p:nvPr/>
        </p:nvPicPr>
        <p:blipFill>
          <a:blip r:embed="rId4"/>
          <a:stretch>
            <a:fillRect/>
          </a:stretch>
        </p:blipFill>
        <p:spPr>
          <a:xfrm>
            <a:off x="4679950" y="2673255"/>
            <a:ext cx="2832100" cy="1143000"/>
          </a:xfrm>
          <a:prstGeom prst="rect">
            <a:avLst/>
          </a:prstGeom>
        </p:spPr>
      </p:pic>
      <p:pic>
        <p:nvPicPr>
          <p:cNvPr id="3" name="Picture 2" descr="Logo, company name&#10;&#10;Description automatically generated">
            <a:extLst>
              <a:ext uri="{FF2B5EF4-FFF2-40B4-BE49-F238E27FC236}">
                <a16:creationId xmlns:a16="http://schemas.microsoft.com/office/drawing/2014/main" id="{E8FFD6DD-327E-D5B7-7268-14BAACF03508}"/>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3735334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8263273" y="-1"/>
            <a:ext cx="3602797" cy="1760561"/>
          </a:xfrm>
          <a:prstGeom prst="rect">
            <a:avLst/>
          </a:prstGeom>
        </p:spPr>
      </p:pic>
      <p:pic>
        <p:nvPicPr>
          <p:cNvPr id="2" name="Picture 1">
            <a:extLst>
              <a:ext uri="{FF2B5EF4-FFF2-40B4-BE49-F238E27FC236}">
                <a16:creationId xmlns:a16="http://schemas.microsoft.com/office/drawing/2014/main" id="{7F6F0A62-144F-8CC2-5F36-39AF4265A46A}"/>
              </a:ext>
            </a:extLst>
          </p:cNvPr>
          <p:cNvPicPr>
            <a:picLocks noChangeAspect="1"/>
          </p:cNvPicPr>
          <p:nvPr/>
        </p:nvPicPr>
        <p:blipFill rotWithShape="1">
          <a:blip r:embed="rId3"/>
          <a:srcRect r="67954"/>
          <a:stretch/>
        </p:blipFill>
        <p:spPr>
          <a:xfrm rot="5400000">
            <a:off x="2358232" y="3550909"/>
            <a:ext cx="2006221" cy="460796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4DB426F4-9CBB-DAED-E7F5-A805BA4DD16C}"/>
              </a:ext>
            </a:extLst>
          </p:cNvPr>
          <p:cNvPicPr>
            <a:picLocks noChangeAspect="1"/>
          </p:cNvPicPr>
          <p:nvPr/>
        </p:nvPicPr>
        <p:blipFill>
          <a:blip r:embed="rId4"/>
          <a:stretch>
            <a:fillRect/>
          </a:stretch>
        </p:blipFill>
        <p:spPr>
          <a:xfrm>
            <a:off x="387346" y="374372"/>
            <a:ext cx="1571109" cy="634080"/>
          </a:xfrm>
          <a:prstGeom prst="rect">
            <a:avLst/>
          </a:prstGeom>
        </p:spPr>
      </p:pic>
      <p:pic>
        <p:nvPicPr>
          <p:cNvPr id="11" name="Picture 10">
            <a:extLst>
              <a:ext uri="{FF2B5EF4-FFF2-40B4-BE49-F238E27FC236}">
                <a16:creationId xmlns:a16="http://schemas.microsoft.com/office/drawing/2014/main" id="{F37817AB-E8B4-2636-B0B8-0725C38FFAFE}"/>
              </a:ext>
            </a:extLst>
          </p:cNvPr>
          <p:cNvPicPr>
            <a:picLocks noChangeAspect="1"/>
          </p:cNvPicPr>
          <p:nvPr/>
        </p:nvPicPr>
        <p:blipFill>
          <a:blip r:embed="rId5"/>
          <a:stretch>
            <a:fillRect/>
          </a:stretch>
        </p:blipFill>
        <p:spPr>
          <a:xfrm>
            <a:off x="3485854" y="755051"/>
            <a:ext cx="5220291" cy="5347898"/>
          </a:xfrm>
          <a:prstGeom prst="rect">
            <a:avLst/>
          </a:prstGeom>
        </p:spPr>
      </p:pic>
      <p:pic>
        <p:nvPicPr>
          <p:cNvPr id="3" name="Picture 2" descr="Logo, company name&#10;&#10;Description automatically generated">
            <a:extLst>
              <a:ext uri="{FF2B5EF4-FFF2-40B4-BE49-F238E27FC236}">
                <a16:creationId xmlns:a16="http://schemas.microsoft.com/office/drawing/2014/main" id="{B5773CB5-FEF7-0852-167E-108AA6B74906}"/>
              </a:ext>
            </a:extLst>
          </p:cNvPr>
          <p:cNvPicPr>
            <a:picLocks noChangeAspect="1"/>
          </p:cNvPicPr>
          <p:nvPr/>
        </p:nvPicPr>
        <p:blipFill>
          <a:blip r:embed="rId6"/>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067985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8263273" y="-1"/>
            <a:ext cx="3602797" cy="1760561"/>
          </a:xfrm>
          <a:prstGeom prst="rect">
            <a:avLst/>
          </a:prstGeom>
        </p:spPr>
      </p:pic>
      <p:pic>
        <p:nvPicPr>
          <p:cNvPr id="2" name="Picture 1">
            <a:extLst>
              <a:ext uri="{FF2B5EF4-FFF2-40B4-BE49-F238E27FC236}">
                <a16:creationId xmlns:a16="http://schemas.microsoft.com/office/drawing/2014/main" id="{7F6F0A62-144F-8CC2-5F36-39AF4265A46A}"/>
              </a:ext>
            </a:extLst>
          </p:cNvPr>
          <p:cNvPicPr>
            <a:picLocks noChangeAspect="1"/>
          </p:cNvPicPr>
          <p:nvPr/>
        </p:nvPicPr>
        <p:blipFill rotWithShape="1">
          <a:blip r:embed="rId3"/>
          <a:srcRect r="67954"/>
          <a:stretch/>
        </p:blipFill>
        <p:spPr>
          <a:xfrm rot="5400000">
            <a:off x="2358232" y="3550909"/>
            <a:ext cx="2006221" cy="4607961"/>
          </a:xfrm>
          <a:prstGeom prst="rect">
            <a:avLst/>
          </a:prstGeom>
        </p:spPr>
      </p:pic>
      <p:sp>
        <p:nvSpPr>
          <p:cNvPr id="7" name="TextBox 6">
            <a:extLst>
              <a:ext uri="{FF2B5EF4-FFF2-40B4-BE49-F238E27FC236}">
                <a16:creationId xmlns:a16="http://schemas.microsoft.com/office/drawing/2014/main" id="{D597ABC4-6872-AFE2-A2E7-67D2679D7075}"/>
              </a:ext>
            </a:extLst>
          </p:cNvPr>
          <p:cNvSpPr txBox="1"/>
          <p:nvPr/>
        </p:nvSpPr>
        <p:spPr>
          <a:xfrm>
            <a:off x="3085253" y="3871036"/>
            <a:ext cx="6021494" cy="473206"/>
          </a:xfrm>
          <a:prstGeom prst="rect">
            <a:avLst/>
          </a:prstGeom>
          <a:noFill/>
        </p:spPr>
        <p:txBody>
          <a:bodyPr wrap="square" rtlCol="0">
            <a:spAutoFit/>
          </a:bodyPr>
          <a:lstStyle/>
          <a:p>
            <a:pPr algn="ctr" fontAlgn="base">
              <a:lnSpc>
                <a:spcPct val="150000"/>
              </a:lnSpc>
            </a:pPr>
            <a:r>
              <a:rPr lang="en-GB" b="1" spc="600" dirty="0">
                <a:latin typeface="Myriad Pro Semibold" panose="020B0503030403020204" pitchFamily="34" charset="0"/>
              </a:rPr>
              <a:t>EVALUATION</a:t>
            </a:r>
          </a:p>
        </p:txBody>
      </p:sp>
      <p:pic>
        <p:nvPicPr>
          <p:cNvPr id="10" name="Picture 9" descr="A picture containing logo&#10;&#10;Description automatically generated">
            <a:extLst>
              <a:ext uri="{FF2B5EF4-FFF2-40B4-BE49-F238E27FC236}">
                <a16:creationId xmlns:a16="http://schemas.microsoft.com/office/drawing/2014/main" id="{4DB426F4-9CBB-DAED-E7F5-A805BA4DD16C}"/>
              </a:ext>
            </a:extLst>
          </p:cNvPr>
          <p:cNvPicPr>
            <a:picLocks noChangeAspect="1"/>
          </p:cNvPicPr>
          <p:nvPr/>
        </p:nvPicPr>
        <p:blipFill>
          <a:blip r:embed="rId4"/>
          <a:stretch>
            <a:fillRect/>
          </a:stretch>
        </p:blipFill>
        <p:spPr>
          <a:xfrm>
            <a:off x="4679950" y="2673255"/>
            <a:ext cx="2832100" cy="1143000"/>
          </a:xfrm>
          <a:prstGeom prst="rect">
            <a:avLst/>
          </a:prstGeom>
        </p:spPr>
      </p:pic>
      <p:pic>
        <p:nvPicPr>
          <p:cNvPr id="3" name="Picture 2" descr="Logo, company name&#10;&#10;Description automatically generated">
            <a:extLst>
              <a:ext uri="{FF2B5EF4-FFF2-40B4-BE49-F238E27FC236}">
                <a16:creationId xmlns:a16="http://schemas.microsoft.com/office/drawing/2014/main" id="{55FCC531-350B-6122-B955-DA2A64064406}"/>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563635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8263273" y="-1"/>
            <a:ext cx="3602797" cy="1760561"/>
          </a:xfrm>
          <a:prstGeom prst="rect">
            <a:avLst/>
          </a:prstGeom>
        </p:spPr>
      </p:pic>
      <p:pic>
        <p:nvPicPr>
          <p:cNvPr id="2" name="Picture 1">
            <a:extLst>
              <a:ext uri="{FF2B5EF4-FFF2-40B4-BE49-F238E27FC236}">
                <a16:creationId xmlns:a16="http://schemas.microsoft.com/office/drawing/2014/main" id="{7F6F0A62-144F-8CC2-5F36-39AF4265A46A}"/>
              </a:ext>
            </a:extLst>
          </p:cNvPr>
          <p:cNvPicPr>
            <a:picLocks noChangeAspect="1"/>
          </p:cNvPicPr>
          <p:nvPr/>
        </p:nvPicPr>
        <p:blipFill rotWithShape="1">
          <a:blip r:embed="rId3"/>
          <a:srcRect r="67954"/>
          <a:stretch/>
        </p:blipFill>
        <p:spPr>
          <a:xfrm rot="5400000">
            <a:off x="2358232" y="3550909"/>
            <a:ext cx="2006221" cy="460796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4DB426F4-9CBB-DAED-E7F5-A805BA4DD16C}"/>
              </a:ext>
            </a:extLst>
          </p:cNvPr>
          <p:cNvPicPr>
            <a:picLocks noChangeAspect="1"/>
          </p:cNvPicPr>
          <p:nvPr/>
        </p:nvPicPr>
        <p:blipFill>
          <a:blip r:embed="rId4"/>
          <a:stretch>
            <a:fillRect/>
          </a:stretch>
        </p:blipFill>
        <p:spPr>
          <a:xfrm>
            <a:off x="387346" y="374372"/>
            <a:ext cx="1571109" cy="634080"/>
          </a:xfrm>
          <a:prstGeom prst="rect">
            <a:avLst/>
          </a:prstGeom>
        </p:spPr>
      </p:pic>
      <p:pic>
        <p:nvPicPr>
          <p:cNvPr id="4" name="Picture 3" descr="Graphical user interface&#10;&#10;Description automatically generated with medium confidence">
            <a:extLst>
              <a:ext uri="{FF2B5EF4-FFF2-40B4-BE49-F238E27FC236}">
                <a16:creationId xmlns:a16="http://schemas.microsoft.com/office/drawing/2014/main" id="{67ACF87F-116B-397C-0904-C3CDC8E03528}"/>
              </a:ext>
            </a:extLst>
          </p:cNvPr>
          <p:cNvPicPr>
            <a:picLocks noChangeAspect="1"/>
          </p:cNvPicPr>
          <p:nvPr/>
        </p:nvPicPr>
        <p:blipFill rotWithShape="1">
          <a:blip r:embed="rId5"/>
          <a:srcRect l="2566" t="16713" r="55730" b="68060"/>
          <a:stretch/>
        </p:blipFill>
        <p:spPr>
          <a:xfrm>
            <a:off x="1961230" y="2217762"/>
            <a:ext cx="8269539" cy="2141372"/>
          </a:xfrm>
          <a:prstGeom prst="rect">
            <a:avLst/>
          </a:prstGeom>
        </p:spPr>
      </p:pic>
      <p:pic>
        <p:nvPicPr>
          <p:cNvPr id="3" name="Picture 2" descr="Logo, company name&#10;&#10;Description automatically generated">
            <a:extLst>
              <a:ext uri="{FF2B5EF4-FFF2-40B4-BE49-F238E27FC236}">
                <a16:creationId xmlns:a16="http://schemas.microsoft.com/office/drawing/2014/main" id="{4FCE1F2E-1DEA-D5AF-9058-9825E143E9A9}"/>
              </a:ext>
            </a:extLst>
          </p:cNvPr>
          <p:cNvPicPr>
            <a:picLocks noChangeAspect="1"/>
          </p:cNvPicPr>
          <p:nvPr/>
        </p:nvPicPr>
        <p:blipFill>
          <a:blip r:embed="rId6"/>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3444231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4" name="Picture 3" descr="Logo, company name&#10;&#10;Description automatically generated">
            <a:extLst>
              <a:ext uri="{FF2B5EF4-FFF2-40B4-BE49-F238E27FC236}">
                <a16:creationId xmlns:a16="http://schemas.microsoft.com/office/drawing/2014/main" id="{13D787F9-F402-B963-8201-C37E80F61B33}"/>
              </a:ext>
            </a:extLst>
          </p:cNvPr>
          <p:cNvPicPr>
            <a:picLocks noChangeAspect="1"/>
          </p:cNvPicPr>
          <p:nvPr/>
        </p:nvPicPr>
        <p:blipFill>
          <a:blip r:embed="rId2"/>
          <a:stretch>
            <a:fillRect/>
          </a:stretch>
        </p:blipFill>
        <p:spPr>
          <a:xfrm>
            <a:off x="0" y="475"/>
            <a:ext cx="12192848" cy="6857525"/>
          </a:xfrm>
          <a:prstGeom prst="rect">
            <a:avLst/>
          </a:prstGeom>
        </p:spPr>
      </p:pic>
    </p:spTree>
    <p:extLst>
      <p:ext uri="{BB962C8B-B14F-4D97-AF65-F5344CB8AC3E}">
        <p14:creationId xmlns:p14="http://schemas.microsoft.com/office/powerpoint/2010/main" val="2888575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7" name="Picture 6" descr="A picture containing text, clipart, vector graphics&#10;&#10;Description automatically generated">
            <a:extLst>
              <a:ext uri="{FF2B5EF4-FFF2-40B4-BE49-F238E27FC236}">
                <a16:creationId xmlns:a16="http://schemas.microsoft.com/office/drawing/2014/main" id="{2FD04145-CF2D-5228-7115-4DC4CB28D77E}"/>
              </a:ext>
            </a:extLst>
          </p:cNvPr>
          <p:cNvPicPr>
            <a:picLocks noChangeAspect="1"/>
          </p:cNvPicPr>
          <p:nvPr/>
        </p:nvPicPr>
        <p:blipFill>
          <a:blip r:embed="rId2"/>
          <a:stretch>
            <a:fillRect/>
          </a:stretch>
        </p:blipFill>
        <p:spPr>
          <a:xfrm rot="5400000">
            <a:off x="8849929" y="1655095"/>
            <a:ext cx="4486513" cy="2192402"/>
          </a:xfrm>
          <a:prstGeom prst="rect">
            <a:avLst/>
          </a:prstGeom>
        </p:spPr>
      </p:pic>
      <p:pic>
        <p:nvPicPr>
          <p:cNvPr id="3" name="Picture 2" descr="A picture containing graphical user interface&#10;&#10;Description automatically generated">
            <a:extLst>
              <a:ext uri="{FF2B5EF4-FFF2-40B4-BE49-F238E27FC236}">
                <a16:creationId xmlns:a16="http://schemas.microsoft.com/office/drawing/2014/main" id="{A1D14128-51D4-C31F-8FAC-D652315EC1B7}"/>
              </a:ext>
            </a:extLst>
          </p:cNvPr>
          <p:cNvPicPr>
            <a:picLocks noChangeAspect="1"/>
          </p:cNvPicPr>
          <p:nvPr/>
        </p:nvPicPr>
        <p:blipFill rotWithShape="1">
          <a:blip r:embed="rId3"/>
          <a:srcRect l="65078" t="53852" r="5774" b="5541"/>
          <a:stretch/>
        </p:blipFill>
        <p:spPr>
          <a:xfrm>
            <a:off x="3542875" y="801466"/>
            <a:ext cx="5106250" cy="5044723"/>
          </a:xfrm>
          <a:prstGeom prst="rect">
            <a:avLst/>
          </a:prstGeom>
        </p:spPr>
      </p:pic>
      <p:pic>
        <p:nvPicPr>
          <p:cNvPr id="9" name="Picture 8">
            <a:extLst>
              <a:ext uri="{FF2B5EF4-FFF2-40B4-BE49-F238E27FC236}">
                <a16:creationId xmlns:a16="http://schemas.microsoft.com/office/drawing/2014/main" id="{DDD33633-0705-1224-F61F-1AE07B8B6CA3}"/>
              </a:ext>
            </a:extLst>
          </p:cNvPr>
          <p:cNvPicPr>
            <a:picLocks noChangeAspect="1"/>
          </p:cNvPicPr>
          <p:nvPr/>
        </p:nvPicPr>
        <p:blipFill rotWithShape="1">
          <a:blip r:embed="rId4"/>
          <a:srcRect t="3624" r="30113"/>
          <a:stretch/>
        </p:blipFill>
        <p:spPr>
          <a:xfrm flipH="1">
            <a:off x="0" y="-61414"/>
            <a:ext cx="3227610" cy="5411576"/>
          </a:xfrm>
          <a:prstGeom prst="rect">
            <a:avLst/>
          </a:prstGeom>
        </p:spPr>
      </p:pic>
      <p:pic>
        <p:nvPicPr>
          <p:cNvPr id="2" name="Picture 1" descr="Logo, company name&#10;&#10;Description automatically generated">
            <a:extLst>
              <a:ext uri="{FF2B5EF4-FFF2-40B4-BE49-F238E27FC236}">
                <a16:creationId xmlns:a16="http://schemas.microsoft.com/office/drawing/2014/main" id="{14E34B01-6BF7-C6B6-AE19-C0F93BD36E11}"/>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854087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4953762-C707-9C57-44E0-25E46408FEC5}"/>
              </a:ext>
            </a:extLst>
          </p:cNvPr>
          <p:cNvSpPr/>
          <p:nvPr/>
        </p:nvSpPr>
        <p:spPr>
          <a:xfrm>
            <a:off x="0" y="5901872"/>
            <a:ext cx="12192000" cy="9445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2"/>
          <a:srcRect r="67145"/>
          <a:stretch/>
        </p:blipFill>
        <p:spPr>
          <a:xfrm rot="5400000">
            <a:off x="2216914" y="1848810"/>
            <a:ext cx="3091874" cy="6926509"/>
          </a:xfrm>
          <a:prstGeom prst="rect">
            <a:avLst/>
          </a:prstGeom>
        </p:spPr>
      </p:pic>
      <p:pic>
        <p:nvPicPr>
          <p:cNvPr id="2" name="Picture 1" descr="A picture containing text, clipart, vector graphics&#10;&#10;Description automatically generated">
            <a:extLst>
              <a:ext uri="{FF2B5EF4-FFF2-40B4-BE49-F238E27FC236}">
                <a16:creationId xmlns:a16="http://schemas.microsoft.com/office/drawing/2014/main" id="{D39B27A0-B343-FBDB-3746-3D402AFCE54C}"/>
              </a:ext>
            </a:extLst>
          </p:cNvPr>
          <p:cNvPicPr>
            <a:picLocks noChangeAspect="1"/>
          </p:cNvPicPr>
          <p:nvPr/>
        </p:nvPicPr>
        <p:blipFill rotWithShape="1">
          <a:blip r:embed="rId3"/>
          <a:srcRect l="18037"/>
          <a:stretch/>
        </p:blipFill>
        <p:spPr>
          <a:xfrm>
            <a:off x="0" y="0"/>
            <a:ext cx="3987452" cy="2377310"/>
          </a:xfrm>
          <a:prstGeom prst="rect">
            <a:avLst/>
          </a:prstGeom>
        </p:spPr>
      </p:pic>
      <p:pic>
        <p:nvPicPr>
          <p:cNvPr id="6" name="Picture 5">
            <a:extLst>
              <a:ext uri="{FF2B5EF4-FFF2-40B4-BE49-F238E27FC236}">
                <a16:creationId xmlns:a16="http://schemas.microsoft.com/office/drawing/2014/main" id="{F5EFFCB4-8CEE-9B0E-F6B5-5B9872B24075}"/>
              </a:ext>
            </a:extLst>
          </p:cNvPr>
          <p:cNvPicPr>
            <a:picLocks noChangeAspect="1"/>
          </p:cNvPicPr>
          <p:nvPr/>
        </p:nvPicPr>
        <p:blipFill rotWithShape="1">
          <a:blip r:embed="rId4"/>
          <a:srcRect r="24670"/>
          <a:stretch/>
        </p:blipFill>
        <p:spPr>
          <a:xfrm>
            <a:off x="7717789" y="601345"/>
            <a:ext cx="4474211" cy="4451350"/>
          </a:xfrm>
          <a:prstGeom prst="rect">
            <a:avLst/>
          </a:prstGeom>
        </p:spPr>
      </p:pic>
      <p:pic>
        <p:nvPicPr>
          <p:cNvPr id="8" name="Picture 7">
            <a:extLst>
              <a:ext uri="{FF2B5EF4-FFF2-40B4-BE49-F238E27FC236}">
                <a16:creationId xmlns:a16="http://schemas.microsoft.com/office/drawing/2014/main" id="{A6C03DA3-52A5-B8FD-8970-DEA5CE31AEDB}"/>
              </a:ext>
            </a:extLst>
          </p:cNvPr>
          <p:cNvPicPr>
            <a:picLocks noChangeAspect="1"/>
          </p:cNvPicPr>
          <p:nvPr/>
        </p:nvPicPr>
        <p:blipFill>
          <a:blip r:embed="rId5"/>
          <a:stretch>
            <a:fillRect/>
          </a:stretch>
        </p:blipFill>
        <p:spPr>
          <a:xfrm>
            <a:off x="10097134" y="479425"/>
            <a:ext cx="1709843" cy="366395"/>
          </a:xfrm>
          <a:prstGeom prst="rect">
            <a:avLst/>
          </a:prstGeom>
        </p:spPr>
      </p:pic>
      <p:pic>
        <p:nvPicPr>
          <p:cNvPr id="12" name="Picture 11" descr="A screenshot of a computer&#10;&#10;Description automatically generated with medium confidence">
            <a:extLst>
              <a:ext uri="{FF2B5EF4-FFF2-40B4-BE49-F238E27FC236}">
                <a16:creationId xmlns:a16="http://schemas.microsoft.com/office/drawing/2014/main" id="{0EACE4FC-3671-2E70-9841-91850892767E}"/>
              </a:ext>
            </a:extLst>
          </p:cNvPr>
          <p:cNvPicPr>
            <a:picLocks noChangeAspect="1"/>
          </p:cNvPicPr>
          <p:nvPr/>
        </p:nvPicPr>
        <p:blipFill>
          <a:blip r:embed="rId6"/>
          <a:stretch>
            <a:fillRect/>
          </a:stretch>
        </p:blipFill>
        <p:spPr>
          <a:xfrm>
            <a:off x="7345680" y="6060869"/>
            <a:ext cx="4461297" cy="583555"/>
          </a:xfrm>
          <a:prstGeom prst="rect">
            <a:avLst/>
          </a:prstGeom>
        </p:spPr>
      </p:pic>
      <p:pic>
        <p:nvPicPr>
          <p:cNvPr id="4" name="Picture 3" descr="Logo, company name&#10;&#10;Description automatically generated">
            <a:extLst>
              <a:ext uri="{FF2B5EF4-FFF2-40B4-BE49-F238E27FC236}">
                <a16:creationId xmlns:a16="http://schemas.microsoft.com/office/drawing/2014/main" id="{B5D1FCBF-305A-0E32-E607-9E63613A6C9B}"/>
              </a:ext>
            </a:extLst>
          </p:cNvPr>
          <p:cNvPicPr>
            <a:picLocks noChangeAspect="1"/>
          </p:cNvPicPr>
          <p:nvPr/>
        </p:nvPicPr>
        <p:blipFill>
          <a:blip r:embed="rId7"/>
          <a:stretch>
            <a:fillRect/>
          </a:stretch>
        </p:blipFill>
        <p:spPr>
          <a:xfrm>
            <a:off x="4388585" y="1499145"/>
            <a:ext cx="3435036" cy="3363223"/>
          </a:xfrm>
          <a:prstGeom prst="rect">
            <a:avLst/>
          </a:prstGeom>
        </p:spPr>
      </p:pic>
    </p:spTree>
    <p:extLst>
      <p:ext uri="{BB962C8B-B14F-4D97-AF65-F5344CB8AC3E}">
        <p14:creationId xmlns:p14="http://schemas.microsoft.com/office/powerpoint/2010/main" val="4153799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2000" fill="hold"/>
                                        <p:tgtEl>
                                          <p:spTgt spid="4"/>
                                        </p:tgtEl>
                                        <p:attrNameLst>
                                          <p:attrName>ppt_w</p:attrName>
                                        </p:attrNameLst>
                                      </p:cBhvr>
                                      <p:tavLst>
                                        <p:tav tm="0">
                                          <p:val>
                                            <p:fltVal val="0"/>
                                          </p:val>
                                        </p:tav>
                                        <p:tav tm="100000">
                                          <p:val>
                                            <p:strVal val="#ppt_w"/>
                                          </p:val>
                                        </p:tav>
                                      </p:tavLst>
                                    </p:anim>
                                    <p:anim calcmode="lin" valueType="num">
                                      <p:cBhvr>
                                        <p:cTn id="26" dur="2000" fill="hold"/>
                                        <p:tgtEl>
                                          <p:spTgt spid="4"/>
                                        </p:tgtEl>
                                        <p:attrNameLst>
                                          <p:attrName>ppt_h</p:attrName>
                                        </p:attrNameLst>
                                      </p:cBhvr>
                                      <p:tavLst>
                                        <p:tav tm="0">
                                          <p:val>
                                            <p:fltVal val="0"/>
                                          </p:val>
                                        </p:tav>
                                        <p:tav tm="100000">
                                          <p:val>
                                            <p:strVal val="#ppt_h"/>
                                          </p:val>
                                        </p:tav>
                                      </p:tavLst>
                                    </p:anim>
                                    <p:animEffect transition="in" filter="fade">
                                      <p:cBhvr>
                                        <p:cTn id="27" dur="2000"/>
                                        <p:tgtEl>
                                          <p:spTgt spid="4"/>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0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D2C3B4-CA28-D85D-D275-D073855F84D3}"/>
              </a:ext>
            </a:extLst>
          </p:cNvPr>
          <p:cNvSpPr txBox="1"/>
          <p:nvPr/>
        </p:nvSpPr>
        <p:spPr>
          <a:xfrm>
            <a:off x="6076419" y="1247903"/>
            <a:ext cx="4514229" cy="4210063"/>
          </a:xfrm>
          <a:prstGeom prst="rect">
            <a:avLst/>
          </a:prstGeom>
          <a:noFill/>
        </p:spPr>
        <p:txBody>
          <a:bodyPr wrap="square" rtlCol="0">
            <a:spAutoFit/>
          </a:bodyPr>
          <a:lstStyle/>
          <a:p>
            <a:pPr fontAlgn="base">
              <a:lnSpc>
                <a:spcPct val="150000"/>
              </a:lnSpc>
            </a:pPr>
            <a:r>
              <a:rPr lang="en-GB" b="1" spc="300" dirty="0">
                <a:latin typeface="Myriad Pro Semibold" panose="020B0503030403020204" pitchFamily="34" charset="0"/>
              </a:rPr>
              <a:t>LENS 1: BROKEN RELATIONSHIPS </a:t>
            </a:r>
          </a:p>
          <a:p>
            <a:pPr>
              <a:lnSpc>
                <a:spcPct val="150000"/>
              </a:lnSpc>
            </a:pPr>
            <a:r>
              <a:rPr lang="en-GB" dirty="0">
                <a:latin typeface="Myriad Pro Light" panose="020B0403030403020204" pitchFamily="34" charset="0"/>
              </a:rPr>
              <a:t>The four areas of relationship that the diagram illustrates are: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Creation</a:t>
            </a:r>
            <a:r>
              <a:rPr lang="en-GB" dirty="0">
                <a:latin typeface="Myriad Pro Light" panose="020B0403030403020204" pitchFamily="34" charset="0"/>
              </a:rPr>
              <a:t> - how we connect with the world around us and the resources it provides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Ourselves</a:t>
            </a:r>
            <a:r>
              <a:rPr lang="en-GB" dirty="0">
                <a:latin typeface="Myriad Pro Light" panose="020B0403030403020204" pitchFamily="34" charset="0"/>
              </a:rPr>
              <a:t> - how we view, relate to and look after ourselves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Others</a:t>
            </a:r>
            <a:r>
              <a:rPr lang="en-GB" dirty="0">
                <a:latin typeface="Myriad Pro Light" panose="020B0403030403020204" pitchFamily="34" charset="0"/>
              </a:rPr>
              <a:t> - how we relate to and interact with other people around us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God</a:t>
            </a:r>
            <a:r>
              <a:rPr lang="en-GB" dirty="0">
                <a:latin typeface="Myriad Pro Light" panose="020B0403030403020204" pitchFamily="34" charset="0"/>
              </a:rPr>
              <a:t> - how we connect with our Creator </a:t>
            </a:r>
          </a:p>
        </p:txBody>
      </p:sp>
      <p:pic>
        <p:nvPicPr>
          <p:cNvPr id="7" name="Picture 6" descr="Diagram&#10;&#10;Description automatically generated with low confidence">
            <a:extLst>
              <a:ext uri="{FF2B5EF4-FFF2-40B4-BE49-F238E27FC236}">
                <a16:creationId xmlns:a16="http://schemas.microsoft.com/office/drawing/2014/main" id="{15E9E2A6-E502-53FF-45A2-6668D119ED22}"/>
              </a:ext>
            </a:extLst>
          </p:cNvPr>
          <p:cNvPicPr>
            <a:picLocks noChangeAspect="1"/>
          </p:cNvPicPr>
          <p:nvPr/>
        </p:nvPicPr>
        <p:blipFill>
          <a:blip r:embed="rId2"/>
          <a:stretch>
            <a:fillRect/>
          </a:stretch>
        </p:blipFill>
        <p:spPr>
          <a:xfrm>
            <a:off x="1218725" y="1763992"/>
            <a:ext cx="3614842" cy="3177883"/>
          </a:xfrm>
          <a:prstGeom prst="rect">
            <a:avLst/>
          </a:prstGeom>
        </p:spPr>
      </p:pic>
      <p:cxnSp>
        <p:nvCxnSpPr>
          <p:cNvPr id="11" name="Straight Connector 10">
            <a:extLst>
              <a:ext uri="{FF2B5EF4-FFF2-40B4-BE49-F238E27FC236}">
                <a16:creationId xmlns:a16="http://schemas.microsoft.com/office/drawing/2014/main" id="{C40649F5-A69F-25D4-22EE-6DCCEF029993}"/>
              </a:ext>
            </a:extLst>
          </p:cNvPr>
          <p:cNvCxnSpPr>
            <a:cxnSpLocks/>
          </p:cNvCxnSpPr>
          <p:nvPr/>
        </p:nvCxnSpPr>
        <p:spPr>
          <a:xfrm>
            <a:off x="5389484" y="2108579"/>
            <a:ext cx="0" cy="3388640"/>
          </a:xfrm>
          <a:prstGeom prst="line">
            <a:avLst/>
          </a:prstGeom>
          <a:ln w="38100">
            <a:solidFill>
              <a:srgbClr val="1782B9"/>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56FA0AB1-8BE9-4C2A-4DBE-77929224C58B}"/>
              </a:ext>
            </a:extLst>
          </p:cNvPr>
          <p:cNvPicPr>
            <a:picLocks noChangeAspect="1"/>
          </p:cNvPicPr>
          <p:nvPr/>
        </p:nvPicPr>
        <p:blipFill rotWithShape="1">
          <a:blip r:embed="rId3"/>
          <a:srcRect r="67954"/>
          <a:stretch/>
        </p:blipFill>
        <p:spPr>
          <a:xfrm rot="5400000">
            <a:off x="1761841" y="4299465"/>
            <a:ext cx="1552116" cy="3564956"/>
          </a:xfrm>
          <a:prstGeom prst="rect">
            <a:avLst/>
          </a:prstGeom>
        </p:spPr>
      </p:pic>
      <p:pic>
        <p:nvPicPr>
          <p:cNvPr id="13" name="Picture 12" descr="Shape, background pattern&#10;&#10;Description automatically generated">
            <a:extLst>
              <a:ext uri="{FF2B5EF4-FFF2-40B4-BE49-F238E27FC236}">
                <a16:creationId xmlns:a16="http://schemas.microsoft.com/office/drawing/2014/main" id="{61C61B5F-CEAB-78E0-5301-A54590D6B13E}"/>
              </a:ext>
            </a:extLst>
          </p:cNvPr>
          <p:cNvPicPr>
            <a:picLocks noChangeAspect="1"/>
          </p:cNvPicPr>
          <p:nvPr/>
        </p:nvPicPr>
        <p:blipFill rotWithShape="1">
          <a:blip r:embed="rId4"/>
          <a:srcRect t="30439"/>
          <a:stretch/>
        </p:blipFill>
        <p:spPr>
          <a:xfrm>
            <a:off x="1601352" y="0"/>
            <a:ext cx="4267200" cy="1793354"/>
          </a:xfrm>
          <a:prstGeom prst="rect">
            <a:avLst/>
          </a:prstGeom>
        </p:spPr>
      </p:pic>
      <p:pic>
        <p:nvPicPr>
          <p:cNvPr id="3" name="Picture 2" descr="Logo, company name&#10;&#10;Description automatically generated">
            <a:extLst>
              <a:ext uri="{FF2B5EF4-FFF2-40B4-BE49-F238E27FC236}">
                <a16:creationId xmlns:a16="http://schemas.microsoft.com/office/drawing/2014/main" id="{9F816E25-3C1E-9AB1-984F-AE3F4409C320}"/>
              </a:ext>
            </a:extLst>
          </p:cNvPr>
          <p:cNvPicPr>
            <a:picLocks noChangeAspect="1"/>
          </p:cNvPicPr>
          <p:nvPr/>
        </p:nvPicPr>
        <p:blipFill>
          <a:blip r:embed="rId5"/>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41786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9116870" y="0"/>
            <a:ext cx="2749200" cy="1343438"/>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b="21818"/>
          <a:stretch/>
        </p:blipFill>
        <p:spPr>
          <a:xfrm rot="5400000">
            <a:off x="617530" y="4688355"/>
            <a:ext cx="1552116" cy="278717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843727" y="585825"/>
            <a:ext cx="8504546" cy="5448351"/>
          </a:xfrm>
          <a:prstGeom prst="rect">
            <a:avLst/>
          </a:prstGeom>
          <a:noFill/>
        </p:spPr>
        <p:txBody>
          <a:bodyPr wrap="square" rtlCol="0">
            <a:spAutoFit/>
          </a:bodyPr>
          <a:lstStyle/>
          <a:p>
            <a:pPr fontAlgn="base">
              <a:lnSpc>
                <a:spcPct val="150000"/>
              </a:lnSpc>
            </a:pPr>
            <a:r>
              <a:rPr lang="en-GB" b="1" spc="300" dirty="0">
                <a:latin typeface="Myriad Pro Semibold" panose="020B0503030403020204" pitchFamily="34" charset="0"/>
              </a:rPr>
              <a:t>EXAMPLES</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Creation</a:t>
            </a:r>
            <a:r>
              <a:rPr lang="en-GB" dirty="0">
                <a:latin typeface="Myriad Pro Light" panose="020B0403030403020204" pitchFamily="34" charset="0"/>
              </a:rPr>
              <a:t> - this could mean a lack of access to the resources we need to live; food, shelter, money etc, leading to material poverty. It could also mean an abuse of the Earth - not looking after it in the way that we should.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Ourselves</a:t>
            </a:r>
            <a:r>
              <a:rPr lang="en-GB" dirty="0">
                <a:latin typeface="Myriad Pro Light" panose="020B0403030403020204" pitchFamily="34" charset="0"/>
              </a:rPr>
              <a:t> - this could look like a lack of self-worth and poor self-image. It could lead to not looking after ourselves as we should, falling prey to self-harm or addiction. It could also mean an unhealthy sense of importance or superiority which can lead to injustice.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Others</a:t>
            </a:r>
            <a:r>
              <a:rPr lang="en-GB" dirty="0">
                <a:latin typeface="Myriad Pro Light" panose="020B0403030403020204" pitchFamily="34" charset="0"/>
              </a:rPr>
              <a:t> - this could look like loneliness or isolation, exclusivity, racial hatred, community divisions and tensions. It could also mean certain groups of people having a false belief concerning their superiority over other groups.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God</a:t>
            </a:r>
            <a:r>
              <a:rPr lang="en-GB" dirty="0">
                <a:latin typeface="Myriad Pro Light" panose="020B0403030403020204" pitchFamily="34" charset="0"/>
              </a:rPr>
              <a:t> - this could look like a spiritual disconnection, not having a relationship with God or being unaware that He even exists. It could also look like a loss of purpose or meaning or putting something else in God’s place. </a:t>
            </a:r>
          </a:p>
        </p:txBody>
      </p:sp>
      <p:pic>
        <p:nvPicPr>
          <p:cNvPr id="3" name="Picture 2" descr="Logo, company name&#10;&#10;Description automatically generated">
            <a:extLst>
              <a:ext uri="{FF2B5EF4-FFF2-40B4-BE49-F238E27FC236}">
                <a16:creationId xmlns:a16="http://schemas.microsoft.com/office/drawing/2014/main" id="{DE33698B-FD24-3EAF-D441-504694CAD346}"/>
              </a:ext>
            </a:extLst>
          </p:cNvPr>
          <p:cNvPicPr>
            <a:picLocks noChangeAspect="1"/>
          </p:cNvPicPr>
          <p:nvPr/>
        </p:nvPicPr>
        <p:blipFill>
          <a:blip r:embed="rId4"/>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424869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2"/>
          <a:srcRect r="67954"/>
          <a:stretch/>
        </p:blipFill>
        <p:spPr>
          <a:xfrm rot="5400000">
            <a:off x="1313637" y="4299465"/>
            <a:ext cx="1552116" cy="3564956"/>
          </a:xfrm>
          <a:prstGeom prst="rect">
            <a:avLst/>
          </a:prstGeom>
        </p:spPr>
      </p:pic>
      <p:sp>
        <p:nvSpPr>
          <p:cNvPr id="2" name="TextBox 1">
            <a:extLst>
              <a:ext uri="{FF2B5EF4-FFF2-40B4-BE49-F238E27FC236}">
                <a16:creationId xmlns:a16="http://schemas.microsoft.com/office/drawing/2014/main" id="{47D2C3B4-CA28-D85D-D275-D073855F84D3}"/>
              </a:ext>
            </a:extLst>
          </p:cNvPr>
          <p:cNvSpPr txBox="1"/>
          <p:nvPr/>
        </p:nvSpPr>
        <p:spPr>
          <a:xfrm>
            <a:off x="1843727" y="1343438"/>
            <a:ext cx="8504546" cy="3786358"/>
          </a:xfrm>
          <a:prstGeom prst="rect">
            <a:avLst/>
          </a:prstGeom>
          <a:noFill/>
        </p:spPr>
        <p:txBody>
          <a:bodyPr wrap="square" rtlCol="0">
            <a:spAutoFit/>
          </a:bodyPr>
          <a:lstStyle/>
          <a:p>
            <a:pPr fontAlgn="base">
              <a:lnSpc>
                <a:spcPct val="150000"/>
              </a:lnSpc>
            </a:pPr>
            <a:r>
              <a:rPr lang="en-GB" b="1" spc="300" dirty="0">
                <a:latin typeface="Myriad Pro Semibold" panose="020B0503030403020204" pitchFamily="34" charset="0"/>
              </a:rPr>
              <a:t>LENS 2: BROKEN ECOSYSTEMS</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Powerlessness</a:t>
            </a:r>
            <a:r>
              <a:rPr lang="en-GB" dirty="0">
                <a:latin typeface="Myriad Pro Light" panose="020B0403030403020204" pitchFamily="34" charset="0"/>
              </a:rPr>
              <a:t> - inability to influence policy or speak up for yourself, poor self-esteem, exploitation by others, inability to challenge injustice, lack of confidence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Vulnerability</a:t>
            </a:r>
            <a:r>
              <a:rPr lang="en-GB" dirty="0">
                <a:latin typeface="Myriad Pro Light" panose="020B0403030403020204" pitchFamily="34" charset="0"/>
              </a:rPr>
              <a:t> - prejudice, lack of opportunity and education, poor social skills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Isolation</a:t>
            </a:r>
            <a:r>
              <a:rPr lang="en-GB" dirty="0">
                <a:latin typeface="Myriad Pro Light" panose="020B0403030403020204" pitchFamily="34" charset="0"/>
              </a:rPr>
              <a:t> - being marginalised, lack of family support, lack of friendships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Physical weakness </a:t>
            </a:r>
            <a:r>
              <a:rPr lang="en-GB" dirty="0">
                <a:latin typeface="Myriad Pro Light" panose="020B0403030403020204" pitchFamily="34" charset="0"/>
              </a:rPr>
              <a:t>- illness, lack of exercise, drug and/or alcohol abuse, sexual exploitation, poor diet, poor housing </a:t>
            </a:r>
          </a:p>
          <a:p>
            <a:pPr marL="285750" indent="-285750">
              <a:lnSpc>
                <a:spcPct val="150000"/>
              </a:lnSpc>
              <a:buFont typeface="Arial" panose="020B0604020202020204" pitchFamily="34" charset="0"/>
              <a:buChar char="•"/>
            </a:pPr>
            <a:r>
              <a:rPr lang="en-GB" b="1" dirty="0">
                <a:latin typeface="Myriad Pro Semibold" panose="020B0503030403020204" pitchFamily="34" charset="0"/>
              </a:rPr>
              <a:t>Financial insecurity </a:t>
            </a:r>
            <a:r>
              <a:rPr lang="en-GB" dirty="0">
                <a:latin typeface="Myriad Pro Light" panose="020B0403030403020204" pitchFamily="34" charset="0"/>
              </a:rPr>
              <a:t>- unemployment, low income, no assets, money spent on destructive practices – drugs, alcohol etc </a:t>
            </a:r>
          </a:p>
        </p:txBody>
      </p:sp>
      <p:pic>
        <p:nvPicPr>
          <p:cNvPr id="4" name="Picture 3" descr="Shape, background pattern&#10;&#10;Description automatically generated">
            <a:extLst>
              <a:ext uri="{FF2B5EF4-FFF2-40B4-BE49-F238E27FC236}">
                <a16:creationId xmlns:a16="http://schemas.microsoft.com/office/drawing/2014/main" id="{0EBA5879-2070-BB53-D70D-D8D91AC4B381}"/>
              </a:ext>
            </a:extLst>
          </p:cNvPr>
          <p:cNvPicPr>
            <a:picLocks noChangeAspect="1"/>
          </p:cNvPicPr>
          <p:nvPr/>
        </p:nvPicPr>
        <p:blipFill rotWithShape="1">
          <a:blip r:embed="rId3"/>
          <a:srcRect t="30439"/>
          <a:stretch/>
        </p:blipFill>
        <p:spPr>
          <a:xfrm flipH="1">
            <a:off x="6851175" y="0"/>
            <a:ext cx="3957153" cy="1663052"/>
          </a:xfrm>
          <a:prstGeom prst="rect">
            <a:avLst/>
          </a:prstGeom>
        </p:spPr>
      </p:pic>
      <p:pic>
        <p:nvPicPr>
          <p:cNvPr id="3" name="Picture 2" descr="Logo, company name&#10;&#10;Description automatically generated">
            <a:extLst>
              <a:ext uri="{FF2B5EF4-FFF2-40B4-BE49-F238E27FC236}">
                <a16:creationId xmlns:a16="http://schemas.microsoft.com/office/drawing/2014/main" id="{2774BC64-58DA-1B29-7FCD-1B7C97340CDF}"/>
              </a:ext>
            </a:extLst>
          </p:cNvPr>
          <p:cNvPicPr>
            <a:picLocks noChangeAspect="1"/>
          </p:cNvPicPr>
          <p:nvPr/>
        </p:nvPicPr>
        <p:blipFill>
          <a:blip r:embed="rId4"/>
          <a:stretch>
            <a:fillRect/>
          </a:stretch>
        </p:blipFill>
        <p:spPr>
          <a:xfrm>
            <a:off x="10898907" y="5604670"/>
            <a:ext cx="1055833" cy="1033760"/>
          </a:xfrm>
          <a:prstGeom prst="rect">
            <a:avLst/>
          </a:prstGeom>
        </p:spPr>
      </p:pic>
    </p:spTree>
    <p:extLst>
      <p:ext uri="{BB962C8B-B14F-4D97-AF65-F5344CB8AC3E}">
        <p14:creationId xmlns:p14="http://schemas.microsoft.com/office/powerpoint/2010/main" val="1119883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EEEA"/>
        </a:solidFill>
        <a:effectLst/>
      </p:bgPr>
    </p:bg>
    <p:spTree>
      <p:nvGrpSpPr>
        <p:cNvPr id="1" name=""/>
        <p:cNvGrpSpPr/>
        <p:nvPr/>
      </p:nvGrpSpPr>
      <p:grpSpPr>
        <a:xfrm>
          <a:off x="0" y="0"/>
          <a:ext cx="0" cy="0"/>
          <a:chOff x="0" y="0"/>
          <a:chExt cx="0" cy="0"/>
        </a:xfrm>
      </p:grpSpPr>
      <p:pic>
        <p:nvPicPr>
          <p:cNvPr id="9" name="Picture 8" descr="A picture containing text, clipart, vector graphics&#10;&#10;Description automatically generated">
            <a:extLst>
              <a:ext uri="{FF2B5EF4-FFF2-40B4-BE49-F238E27FC236}">
                <a16:creationId xmlns:a16="http://schemas.microsoft.com/office/drawing/2014/main" id="{E0438E01-8911-81C1-AB8E-0AB78866D5B3}"/>
              </a:ext>
            </a:extLst>
          </p:cNvPr>
          <p:cNvPicPr>
            <a:picLocks noChangeAspect="1"/>
          </p:cNvPicPr>
          <p:nvPr/>
        </p:nvPicPr>
        <p:blipFill>
          <a:blip r:embed="rId2"/>
          <a:stretch>
            <a:fillRect/>
          </a:stretch>
        </p:blipFill>
        <p:spPr>
          <a:xfrm>
            <a:off x="2717440" y="0"/>
            <a:ext cx="3886540" cy="1899216"/>
          </a:xfrm>
          <a:prstGeom prst="rect">
            <a:avLst/>
          </a:prstGeom>
        </p:spPr>
      </p:pic>
      <p:pic>
        <p:nvPicPr>
          <p:cNvPr id="10" name="Picture 9">
            <a:extLst>
              <a:ext uri="{FF2B5EF4-FFF2-40B4-BE49-F238E27FC236}">
                <a16:creationId xmlns:a16="http://schemas.microsoft.com/office/drawing/2014/main" id="{78CDF7E5-DF75-86EB-781F-638326A58DBD}"/>
              </a:ext>
            </a:extLst>
          </p:cNvPr>
          <p:cNvPicPr>
            <a:picLocks noChangeAspect="1"/>
          </p:cNvPicPr>
          <p:nvPr/>
        </p:nvPicPr>
        <p:blipFill rotWithShape="1">
          <a:blip r:embed="rId3"/>
          <a:srcRect r="67954"/>
          <a:stretch/>
        </p:blipFill>
        <p:spPr>
          <a:xfrm rot="5400000">
            <a:off x="7515706" y="3123461"/>
            <a:ext cx="2265529" cy="5203549"/>
          </a:xfrm>
          <a:prstGeom prst="rect">
            <a:avLst/>
          </a:prstGeom>
        </p:spPr>
      </p:pic>
      <p:sp>
        <p:nvSpPr>
          <p:cNvPr id="3" name="TextBox 2">
            <a:extLst>
              <a:ext uri="{FF2B5EF4-FFF2-40B4-BE49-F238E27FC236}">
                <a16:creationId xmlns:a16="http://schemas.microsoft.com/office/drawing/2014/main" id="{968436BC-1184-8262-69D7-D77DF566A078}"/>
              </a:ext>
            </a:extLst>
          </p:cNvPr>
          <p:cNvSpPr txBox="1"/>
          <p:nvPr/>
        </p:nvSpPr>
        <p:spPr>
          <a:xfrm>
            <a:off x="4660710" y="2599160"/>
            <a:ext cx="6769290" cy="1293367"/>
          </a:xfrm>
          <a:prstGeom prst="rect">
            <a:avLst/>
          </a:prstGeom>
          <a:noFill/>
        </p:spPr>
        <p:txBody>
          <a:bodyPr wrap="square" rtlCol="0">
            <a:spAutoFit/>
          </a:bodyPr>
          <a:lstStyle/>
          <a:p>
            <a:pPr fontAlgn="base">
              <a:lnSpc>
                <a:spcPct val="150000"/>
              </a:lnSpc>
            </a:pPr>
            <a:r>
              <a:rPr lang="en-GB" b="1" spc="300" dirty="0">
                <a:latin typeface="Myriad Pro Semibold" panose="020B0503030403020204" pitchFamily="34" charset="0"/>
              </a:rPr>
              <a:t>QUESTION</a:t>
            </a:r>
          </a:p>
          <a:p>
            <a:pPr>
              <a:lnSpc>
                <a:spcPct val="150000"/>
              </a:lnSpc>
            </a:pPr>
            <a:r>
              <a:rPr lang="en-GB" dirty="0">
                <a:latin typeface="Myriad Pro Light" panose="020B0403030403020204" pitchFamily="34" charset="0"/>
              </a:rPr>
              <a:t>Which of these aspects of poverty do you see in your local community?</a:t>
            </a:r>
          </a:p>
          <a:p>
            <a:pPr>
              <a:lnSpc>
                <a:spcPct val="150000"/>
              </a:lnSpc>
            </a:pPr>
            <a:r>
              <a:rPr lang="en-GB" dirty="0">
                <a:latin typeface="Myriad Pro Light" panose="020B0403030403020204" pitchFamily="34" charset="0"/>
              </a:rPr>
              <a:t>What might the cause(s) be?</a:t>
            </a:r>
          </a:p>
        </p:txBody>
      </p:sp>
      <p:pic>
        <p:nvPicPr>
          <p:cNvPr id="6" name="Picture 5" descr="Logo, company name&#10;&#10;Description automatically generated">
            <a:extLst>
              <a:ext uri="{FF2B5EF4-FFF2-40B4-BE49-F238E27FC236}">
                <a16:creationId xmlns:a16="http://schemas.microsoft.com/office/drawing/2014/main" id="{B2083CA1-DAA9-5001-2B3E-A3F89641C63D}"/>
              </a:ext>
            </a:extLst>
          </p:cNvPr>
          <p:cNvPicPr>
            <a:picLocks noChangeAspect="1"/>
          </p:cNvPicPr>
          <p:nvPr/>
        </p:nvPicPr>
        <p:blipFill>
          <a:blip r:embed="rId4"/>
          <a:stretch>
            <a:fillRect/>
          </a:stretch>
        </p:blipFill>
        <p:spPr>
          <a:xfrm>
            <a:off x="762000" y="1644650"/>
            <a:ext cx="3517900" cy="3568700"/>
          </a:xfrm>
          <a:prstGeom prst="rect">
            <a:avLst/>
          </a:prstGeom>
        </p:spPr>
      </p:pic>
    </p:spTree>
    <p:extLst>
      <p:ext uri="{BB962C8B-B14F-4D97-AF65-F5344CB8AC3E}">
        <p14:creationId xmlns:p14="http://schemas.microsoft.com/office/powerpoint/2010/main" val="1518710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TotalTime>
  <Words>1616</Words>
  <Application>Microsoft Macintosh PowerPoint</Application>
  <PresentationFormat>Widescreen</PresentationFormat>
  <Paragraphs>132</Paragraphs>
  <Slides>51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Calibri Light</vt:lpstr>
      <vt:lpstr>Myriad Pro Semibold</vt:lpstr>
      <vt:lpstr>Calibri</vt:lpstr>
      <vt:lpstr>Myriad Pro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Watson</dc:creator>
  <cp:lastModifiedBy>Daniel Watson</cp:lastModifiedBy>
  <cp:revision>6</cp:revision>
  <dcterms:created xsi:type="dcterms:W3CDTF">2022-09-23T09:18:24Z</dcterms:created>
  <dcterms:modified xsi:type="dcterms:W3CDTF">2022-09-26T19:49:47Z</dcterms:modified>
</cp:coreProperties>
</file>